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729" r:id="rId2"/>
    <p:sldId id="3913" r:id="rId3"/>
    <p:sldId id="455" r:id="rId4"/>
    <p:sldId id="3596" r:id="rId5"/>
    <p:sldId id="462" r:id="rId6"/>
    <p:sldId id="3882" r:id="rId7"/>
    <p:sldId id="3592" r:id="rId8"/>
    <p:sldId id="3733" r:id="rId9"/>
    <p:sldId id="3910" r:id="rId10"/>
    <p:sldId id="3585" r:id="rId11"/>
    <p:sldId id="285" r:id="rId12"/>
    <p:sldId id="2088" r:id="rId13"/>
    <p:sldId id="3830" r:id="rId14"/>
    <p:sldId id="2092" r:id="rId15"/>
    <p:sldId id="2093" r:id="rId16"/>
    <p:sldId id="257" r:id="rId17"/>
    <p:sldId id="574" r:id="rId18"/>
    <p:sldId id="544" r:id="rId19"/>
    <p:sldId id="554" r:id="rId20"/>
    <p:sldId id="423" r:id="rId21"/>
    <p:sldId id="675" r:id="rId22"/>
    <p:sldId id="665" r:id="rId23"/>
    <p:sldId id="666" r:id="rId24"/>
    <p:sldId id="667" r:id="rId25"/>
    <p:sldId id="668" r:id="rId26"/>
    <p:sldId id="3598" r:id="rId27"/>
    <p:sldId id="3907" r:id="rId28"/>
    <p:sldId id="3876" r:id="rId2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6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08819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92AB58-EC0A-46EE-A942-CDAAC26C4832}"/>
              </a:ext>
            </a:extLst>
          </p:cNvPr>
          <p:cNvSpPr txBox="1"/>
          <p:nvPr/>
        </p:nvSpPr>
        <p:spPr>
          <a:xfrm>
            <a:off x="276226" y="1216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Software Design, 1.1-4 (06)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E81B-E4E8-4C4F-BEAD-FD07F3EF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01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1625-9CC9-485B-BFC5-45822657E9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Can I store names and scores in the same array?</a:t>
            </a:r>
          </a:p>
          <a:p>
            <a:pPr>
              <a:spcBef>
                <a:spcPts val="2400"/>
              </a:spcBef>
            </a:pPr>
            <a:r>
              <a:rPr lang="en-US" dirty="0"/>
              <a:t>Why do I have to use dynamic arrays to store input data?</a:t>
            </a:r>
          </a:p>
          <a:p>
            <a:pPr>
              <a:spcBef>
                <a:spcPts val="2400"/>
              </a:spcBef>
            </a:pPr>
            <a:r>
              <a:rPr lang="en-US" dirty="0"/>
              <a:t>What file is opened for input?</a:t>
            </a:r>
          </a:p>
          <a:p>
            <a:pPr>
              <a:spcBef>
                <a:spcPts val="2400"/>
              </a:spcBef>
            </a:pPr>
            <a:r>
              <a:rPr lang="en-US" dirty="0"/>
              <a:t>What file is opened for output?</a:t>
            </a:r>
          </a:p>
          <a:p>
            <a:pPr>
              <a:spcBef>
                <a:spcPts val="2400"/>
              </a:spcBef>
            </a:pPr>
            <a:r>
              <a:rPr lang="en-US" dirty="0"/>
              <a:t>How can I parse the student's full name?</a:t>
            </a:r>
          </a:p>
          <a:p>
            <a:pPr>
              <a:spcBef>
                <a:spcPts val="2400"/>
              </a:spcBef>
            </a:pPr>
            <a:r>
              <a:rPr lang="en-US" dirty="0"/>
              <a:t>How can I parse student exam scores?</a:t>
            </a:r>
          </a:p>
          <a:p>
            <a:pPr>
              <a:spcBef>
                <a:spcPts val="2400"/>
              </a:spcBef>
            </a:pPr>
            <a:r>
              <a:rPr lang="en-US" dirty="0"/>
              <a:t>Where do I store student averages?</a:t>
            </a:r>
          </a:p>
          <a:p>
            <a:pPr>
              <a:spcBef>
                <a:spcPts val="2400"/>
              </a:spcBef>
            </a:pPr>
            <a:r>
              <a:rPr lang="en-US" dirty="0"/>
              <a:t>How are averages output with one digit after the decimal point?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0D092-781B-48D3-BF3A-06E3FC31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03733-ACA2-4BC4-A68D-5E4F4993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7ADC4-CC83-4C18-AA2B-FD9C1E4384BF}"/>
              </a:ext>
            </a:extLst>
          </p:cNvPr>
          <p:cNvSpPr txBox="1"/>
          <p:nvPr/>
        </p:nvSpPr>
        <p:spPr>
          <a:xfrm>
            <a:off x="2362200" y="16002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No, use two dynamic arrays.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A026A-72CD-4C09-86B3-CB9038258490}"/>
              </a:ext>
            </a:extLst>
          </p:cNvPr>
          <p:cNvSpPr txBox="1"/>
          <p:nvPr/>
        </p:nvSpPr>
        <p:spPr>
          <a:xfrm>
            <a:off x="2362200" y="2254125"/>
            <a:ext cx="707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Yes, the size of the arrays is determined at run 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03C61-A461-4914-B4D2-B82CB0ABFB42}"/>
              </a:ext>
            </a:extLst>
          </p:cNvPr>
          <p:cNvSpPr txBox="1"/>
          <p:nvPr/>
        </p:nvSpPr>
        <p:spPr>
          <a:xfrm>
            <a:off x="2362200" y="2896382"/>
            <a:ext cx="707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argv</a:t>
            </a:r>
            <a:r>
              <a:rPr lang="en-US" dirty="0">
                <a:solidFill>
                  <a:srgbClr val="FF0000"/>
                </a:solidFill>
              </a:rPr>
              <a:t>[1] is the name of the input file.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D36A3-F7D4-434F-95B5-96690795ECFF}"/>
              </a:ext>
            </a:extLst>
          </p:cNvPr>
          <p:cNvSpPr txBox="1"/>
          <p:nvPr/>
        </p:nvSpPr>
        <p:spPr>
          <a:xfrm>
            <a:off x="2362200" y="3538639"/>
            <a:ext cx="707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argv</a:t>
            </a:r>
            <a:r>
              <a:rPr lang="en-US" dirty="0">
                <a:solidFill>
                  <a:srgbClr val="FF0000"/>
                </a:solidFill>
              </a:rPr>
              <a:t>[2] is the name of the output file.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0F068-14C8-497B-87CD-E7AD51DB4DEC}"/>
              </a:ext>
            </a:extLst>
          </p:cNvPr>
          <p:cNvSpPr txBox="1"/>
          <p:nvPr/>
        </p:nvSpPr>
        <p:spPr>
          <a:xfrm>
            <a:off x="2362200" y="4180896"/>
            <a:ext cx="707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name ends with the first digit.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94909-438C-4EBA-973F-D786C8EDD2D5}"/>
              </a:ext>
            </a:extLst>
          </p:cNvPr>
          <p:cNvSpPr txBox="1"/>
          <p:nvPr/>
        </p:nvSpPr>
        <p:spPr>
          <a:xfrm>
            <a:off x="2362200" y="4823153"/>
            <a:ext cx="707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an </a:t>
            </a:r>
            <a:r>
              <a:rPr lang="en-US" dirty="0" err="1">
                <a:solidFill>
                  <a:srgbClr val="FF0000"/>
                </a:solidFill>
              </a:rPr>
              <a:t>istringstream</a:t>
            </a:r>
            <a:r>
              <a:rPr lang="en-US" dirty="0">
                <a:solidFill>
                  <a:srgbClr val="FF0000"/>
                </a:solidFill>
              </a:rPr>
              <a:t> and the extraction operator (&gt;&gt;).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36075-234A-4830-A3E2-44D56571B629}"/>
              </a:ext>
            </a:extLst>
          </p:cNvPr>
          <p:cNvSpPr txBox="1"/>
          <p:nvPr/>
        </p:nvSpPr>
        <p:spPr>
          <a:xfrm>
            <a:off x="2362200" y="5465410"/>
            <a:ext cx="707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Consider </a:t>
            </a:r>
            <a:r>
              <a:rPr lang="en-US" dirty="0"/>
              <a:t>double* averages = new double[</a:t>
            </a:r>
            <a:r>
              <a:rPr lang="en-US" dirty="0" err="1"/>
              <a:t>num_exams</a:t>
            </a:r>
            <a:r>
              <a:rPr lang="en-US" dirty="0"/>
              <a:t>];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48962-F217-45AD-939D-B60D8A360C4F}"/>
              </a:ext>
            </a:extLst>
          </p:cNvPr>
          <p:cNvSpPr txBox="1"/>
          <p:nvPr/>
        </p:nvSpPr>
        <p:spPr>
          <a:xfrm>
            <a:off x="2362200" y="6107668"/>
            <a:ext cx="707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Consider </a:t>
            </a:r>
            <a:r>
              <a:rPr lang="en-US" dirty="0"/>
              <a:t>out &lt;&lt; </a:t>
            </a:r>
            <a:r>
              <a:rPr lang="en-US" dirty="0" err="1"/>
              <a:t>setw</a:t>
            </a:r>
            <a:r>
              <a:rPr lang="en-US" dirty="0"/>
              <a:t>(6) &lt;&lt; setprecision(1) &lt;&lt; fixed &lt;&lt; averages[i];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P.8 The string Class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283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P.8 The string Class</a:t>
            </a:r>
          </a:p>
          <a:p>
            <a:pPr marL="0" lvl="1"/>
            <a:r>
              <a:rPr lang="en-US" dirty="0"/>
              <a:t>Strings Are Really Templates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400"/>
            <a:ext cx="3970020" cy="29032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04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276" y="1277644"/>
            <a:ext cx="10118101" cy="54102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C++ template</a:t>
            </a:r>
            <a:r>
              <a:rPr lang="en-US" dirty="0"/>
              <a:t> is literally a template or blueprint for creating a generic class or function of a specified type.</a:t>
            </a:r>
          </a:p>
          <a:p>
            <a:pPr lvl="1"/>
            <a:r>
              <a:rPr lang="en-US" dirty="0"/>
              <a:t>A template is not a class.</a:t>
            </a:r>
          </a:p>
          <a:p>
            <a:pPr lvl="1"/>
            <a:r>
              <a:rPr lang="en-US" dirty="0"/>
              <a:t>Using C++ templates avoids having to write nearly identical classes (int, float, etc.), but results in compiled code that is mostly as if we had written each version separately.</a:t>
            </a:r>
          </a:p>
          <a:p>
            <a:r>
              <a:rPr lang="en-US" dirty="0"/>
              <a:t>A C++ template uses "</a:t>
            </a:r>
            <a:r>
              <a:rPr lang="en-US" b="1" dirty="0">
                <a:solidFill>
                  <a:srgbClr val="FF0000"/>
                </a:solidFill>
              </a:rPr>
              <a:t>Instantiation-style polymorphism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example, the template </a:t>
            </a:r>
            <a:r>
              <a:rPr lang="en-US" b="1" i="1" dirty="0" err="1"/>
              <a:t>MyClass</a:t>
            </a:r>
            <a:r>
              <a:rPr lang="en-US" b="1" i="1" dirty="0"/>
              <a:t>&lt;T&gt;</a:t>
            </a:r>
            <a:r>
              <a:rPr lang="en-US" dirty="0"/>
              <a:t> isn't really a generic class that can be compiled to code.</a:t>
            </a:r>
          </a:p>
          <a:p>
            <a:pPr lvl="1"/>
            <a:r>
              <a:rPr lang="en-US" dirty="0"/>
              <a:t>Only the result of instantiation of the template can be compiled.</a:t>
            </a:r>
          </a:p>
          <a:p>
            <a:r>
              <a:rPr lang="en-US" dirty="0"/>
              <a:t>The C++ string class is an instantiation of the </a:t>
            </a:r>
            <a:r>
              <a:rPr lang="en-US" dirty="0" err="1"/>
              <a:t>basic_string</a:t>
            </a:r>
            <a:r>
              <a:rPr lang="en-US" dirty="0"/>
              <a:t> class template that uses char (i.e., bytes) as its character type.</a:t>
            </a:r>
          </a:p>
          <a:p>
            <a:pPr lvl="1"/>
            <a:r>
              <a:rPr lang="en-US" dirty="0"/>
              <a:t>St</a:t>
            </a:r>
            <a:r>
              <a:rPr lang="en-US" sz="2200" dirty="0"/>
              <a:t>rings are objects that represent sequences of characters.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6153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typedef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basic_string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&lt;char&gt; string;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06153-031C-4CBA-A4DA-197FE8C4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BF16-0A9B-414B-8243-8211D98A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vs Character Arrays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F4D2C-FE8E-4EA4-B750-2C37B6FE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(05)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3B0F5-FA3D-4DE7-831E-19330EFA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55DC83-DBD6-4065-BDA3-E57402E908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5155" y="1261362"/>
            <a:ext cx="4971245" cy="2015238"/>
          </a:xfrm>
        </p:spPr>
        <p:txBody>
          <a:bodyPr/>
          <a:lstStyle/>
          <a:p>
            <a:r>
              <a:rPr lang="en-US" dirty="0"/>
              <a:t>Character arrays</a:t>
            </a:r>
          </a:p>
          <a:p>
            <a:pPr lvl="1"/>
            <a:r>
              <a:rPr lang="en-US" dirty="0"/>
              <a:t>Size allocated statically.</a:t>
            </a:r>
          </a:p>
          <a:p>
            <a:pPr lvl="2"/>
            <a:r>
              <a:rPr lang="en-US" dirty="0"/>
              <a:t>More memory cannot be allocated at run time.</a:t>
            </a:r>
          </a:p>
          <a:p>
            <a:pPr lvl="2"/>
            <a:r>
              <a:rPr lang="en-US" dirty="0"/>
              <a:t>Unused allocated memory is wasted.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E69AB28-1F11-4BCD-A983-FD5CA776291C}"/>
              </a:ext>
            </a:extLst>
          </p:cNvPr>
          <p:cNvSpPr txBox="1">
            <a:spLocks/>
          </p:cNvSpPr>
          <p:nvPr/>
        </p:nvSpPr>
        <p:spPr>
          <a:xfrm>
            <a:off x="5638801" y="1261362"/>
            <a:ext cx="4981575" cy="2091438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Strings</a:t>
            </a:r>
          </a:p>
          <a:p>
            <a:pPr lvl="1"/>
            <a:r>
              <a:rPr lang="en-US"/>
              <a:t>Size allocated dynamically.</a:t>
            </a:r>
          </a:p>
          <a:p>
            <a:pPr lvl="2"/>
            <a:r>
              <a:rPr lang="en-US"/>
              <a:t>Memory allocated at run time on demand.</a:t>
            </a:r>
          </a:p>
          <a:p>
            <a:pPr lvl="2"/>
            <a:r>
              <a:rPr lang="en-US"/>
              <a:t>Memory is pre-allocated, no memory is wasted.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DF40EC-E38F-4FA4-8DBF-5935A4B03F3A}"/>
              </a:ext>
            </a:extLst>
          </p:cNvPr>
          <p:cNvSpPr txBox="1">
            <a:spLocks/>
          </p:cNvSpPr>
          <p:nvPr/>
        </p:nvSpPr>
        <p:spPr bwMode="auto">
          <a:xfrm>
            <a:off x="515155" y="3318762"/>
            <a:ext cx="4971245" cy="13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Threat of array decay (loss of type and dimensions when passing an array into function by value or pointer).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E40DB5-F667-4365-A685-7FD234290AEC}"/>
              </a:ext>
            </a:extLst>
          </p:cNvPr>
          <p:cNvSpPr txBox="1">
            <a:spLocks/>
          </p:cNvSpPr>
          <p:nvPr/>
        </p:nvSpPr>
        <p:spPr bwMode="auto">
          <a:xfrm>
            <a:off x="5638801" y="3318762"/>
            <a:ext cx="4981575" cy="117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As strings are represented as objects, no array decay occurs.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9FAFA0-A5D8-4199-A3BF-04A4F2A19C07}"/>
              </a:ext>
            </a:extLst>
          </p:cNvPr>
          <p:cNvSpPr txBox="1">
            <a:spLocks/>
          </p:cNvSpPr>
          <p:nvPr/>
        </p:nvSpPr>
        <p:spPr bwMode="auto">
          <a:xfrm>
            <a:off x="515155" y="4614162"/>
            <a:ext cx="4971245" cy="4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Implementations are fast.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7A0931-5E94-4BE3-97CC-6E48D9416478}"/>
              </a:ext>
            </a:extLst>
          </p:cNvPr>
          <p:cNvSpPr txBox="1">
            <a:spLocks/>
          </p:cNvSpPr>
          <p:nvPr/>
        </p:nvSpPr>
        <p:spPr bwMode="auto">
          <a:xfrm>
            <a:off x="5638801" y="4077540"/>
            <a:ext cx="4981575" cy="8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std:: string slower with object construction.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27D8BB-AA51-4EEF-AC9C-39C3DA55CDC3}"/>
              </a:ext>
            </a:extLst>
          </p:cNvPr>
          <p:cNvSpPr txBox="1">
            <a:spLocks/>
          </p:cNvSpPr>
          <p:nvPr/>
        </p:nvSpPr>
        <p:spPr bwMode="auto">
          <a:xfrm>
            <a:off x="515155" y="4995162"/>
            <a:ext cx="4971245" cy="14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No inbuilt functions to manipulate strings.  (</a:t>
            </a:r>
            <a:r>
              <a:rPr lang="en-US" dirty="0" err="1"/>
              <a:t>string.h</a:t>
            </a:r>
            <a:r>
              <a:rPr lang="en-US" dirty="0"/>
              <a:t> library w/</a:t>
            </a:r>
            <a:r>
              <a:rPr lang="en-US" dirty="0" err="1"/>
              <a:t>strcpy</a:t>
            </a:r>
            <a:r>
              <a:rPr lang="en-US" dirty="0"/>
              <a:t>, </a:t>
            </a:r>
            <a:r>
              <a:rPr lang="en-US" dirty="0" err="1"/>
              <a:t>strcat</a:t>
            </a:r>
            <a:r>
              <a:rPr lang="en-US" dirty="0"/>
              <a:t>, </a:t>
            </a:r>
            <a:r>
              <a:rPr lang="en-US" dirty="0" err="1"/>
              <a:t>strlen</a:t>
            </a:r>
            <a:r>
              <a:rPr lang="en-US" dirty="0"/>
              <a:t>, </a:t>
            </a:r>
            <a:r>
              <a:rPr lang="en-US" dirty="0" err="1"/>
              <a:t>strcmp</a:t>
            </a:r>
            <a:r>
              <a:rPr lang="en-US" dirty="0"/>
              <a:t>, …)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2DF7A76-823C-46EE-A19E-3F20C3E77740}"/>
              </a:ext>
            </a:extLst>
          </p:cNvPr>
          <p:cNvSpPr txBox="1">
            <a:spLocks/>
          </p:cNvSpPr>
          <p:nvPr/>
        </p:nvSpPr>
        <p:spPr bwMode="auto">
          <a:xfrm>
            <a:off x="5638801" y="4763340"/>
            <a:ext cx="4981575" cy="186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String class functions:</a:t>
            </a:r>
          </a:p>
          <a:p>
            <a:pPr lvl="2"/>
            <a:r>
              <a:rPr lang="en-US" dirty="0"/>
              <a:t>Input functions (3),</a:t>
            </a:r>
          </a:p>
          <a:p>
            <a:pPr lvl="2">
              <a:spcBef>
                <a:spcPts val="0"/>
              </a:spcBef>
            </a:pPr>
            <a:r>
              <a:rPr lang="en-US" dirty="0"/>
              <a:t>Capacity functions (3),</a:t>
            </a:r>
          </a:p>
          <a:p>
            <a:pPr lvl="2">
              <a:spcBef>
                <a:spcPts val="0"/>
              </a:spcBef>
            </a:pPr>
            <a:r>
              <a:rPr lang="en-US" dirty="0"/>
              <a:t>Iterator functions (4),</a:t>
            </a:r>
          </a:p>
          <a:p>
            <a:pPr lvl="2">
              <a:spcBef>
                <a:spcPts val="0"/>
              </a:spcBef>
            </a:pPr>
            <a:r>
              <a:rPr lang="en-US" dirty="0"/>
              <a:t>Manipulating functions (2),</a:t>
            </a:r>
          </a:p>
          <a:p>
            <a:pPr lvl="2">
              <a:spcBef>
                <a:spcPts val="0"/>
              </a:spcBef>
            </a:pPr>
            <a:r>
              <a:rPr lang="en-US" dirty="0"/>
              <a:t>and 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P.9 Input / Output Using Streams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283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P.9 Input / Output Using Streams</a:t>
            </a:r>
          </a:p>
          <a:p>
            <a:pPr marL="0" lvl="1"/>
            <a:r>
              <a:rPr lang="en-US" dirty="0"/>
              <a:t>Console Input / Output</a:t>
            </a:r>
          </a:p>
          <a:p>
            <a:pPr marL="0" lvl="1"/>
            <a:r>
              <a:rPr lang="en-US" dirty="0"/>
              <a:t>Input Streams</a:t>
            </a:r>
          </a:p>
          <a:p>
            <a:pPr marL="0" lvl="1"/>
            <a:r>
              <a:rPr lang="en-US" dirty="0"/>
              <a:t>Output Streams</a:t>
            </a:r>
          </a:p>
          <a:p>
            <a:pPr marL="0" lvl="1"/>
            <a:r>
              <a:rPr lang="en-US" dirty="0"/>
              <a:t>Formatting Output Using I/O Manipulators</a:t>
            </a:r>
          </a:p>
          <a:p>
            <a:pPr marL="0" lvl="1"/>
            <a:r>
              <a:rPr lang="en-US" dirty="0"/>
              <a:t>File Streams</a:t>
            </a:r>
          </a:p>
          <a:p>
            <a:pPr marL="0" lvl="1"/>
            <a:r>
              <a:rPr lang="en-US" dirty="0" err="1"/>
              <a:t>openmode</a:t>
            </a:r>
            <a:endParaRPr lang="en-US" dirty="0"/>
          </a:p>
          <a:p>
            <a:pPr marL="0" lvl="1"/>
            <a:r>
              <a:rPr lang="en-US" dirty="0"/>
              <a:t>String Streams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71" y="1676400"/>
            <a:ext cx="3191608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4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Class Hierarchy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96775"/>
            <a:ext cx="7544104" cy="46986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76400" y="2971800"/>
            <a:ext cx="3924452" cy="3581400"/>
            <a:chOff x="762000" y="2971800"/>
            <a:chExt cx="3924452" cy="3581400"/>
          </a:xfrm>
        </p:grpSpPr>
        <p:sp>
          <p:nvSpPr>
            <p:cNvPr id="6" name="Rounded Rectangle 5"/>
            <p:cNvSpPr/>
            <p:nvPr/>
          </p:nvSpPr>
          <p:spPr>
            <a:xfrm>
              <a:off x="762000" y="2971800"/>
              <a:ext cx="3924452" cy="3581400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31242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Input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00852" y="2971800"/>
            <a:ext cx="3924452" cy="3581400"/>
            <a:chOff x="762000" y="2971800"/>
            <a:chExt cx="3924452" cy="3581400"/>
          </a:xfrm>
        </p:grpSpPr>
        <p:sp>
          <p:nvSpPr>
            <p:cNvPr id="10" name="Rounded Rectangle 9"/>
            <p:cNvSpPr/>
            <p:nvPr/>
          </p:nvSpPr>
          <p:spPr>
            <a:xfrm>
              <a:off x="762000" y="2971800"/>
              <a:ext cx="3924452" cy="3581400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31242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Output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8504F-69A9-4C22-AD2F-66AFC3A4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1.1 The Software Life Cycle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283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1.1 The Software Life Cycle </a:t>
            </a:r>
          </a:p>
          <a:p>
            <a:pPr algn="ctr"/>
            <a:r>
              <a:rPr lang="en-US" sz="2000" dirty="0"/>
              <a:t>Software Life Cycle Models</a:t>
            </a:r>
          </a:p>
          <a:p>
            <a:pPr algn="ctr"/>
            <a:r>
              <a:rPr lang="en-US" sz="2000" dirty="0"/>
              <a:t>Software Life Cycle Activities</a:t>
            </a:r>
          </a:p>
          <a:p>
            <a:pPr algn="ctr"/>
            <a:r>
              <a:rPr lang="en-US" sz="2000" dirty="0"/>
              <a:t>Requirements Specification</a:t>
            </a:r>
          </a:p>
          <a:p>
            <a:pPr algn="ctr"/>
            <a:r>
              <a:rPr lang="en-US" sz="2000" dirty="0"/>
              <a:t>Analysis</a:t>
            </a:r>
          </a:p>
          <a:p>
            <a:pPr algn="ctr"/>
            <a:r>
              <a:rPr lang="en-US" sz="2000" dirty="0"/>
              <a:t>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3896928" cy="3276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38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Software Life Cycle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566057" y="1233486"/>
            <a:ext cx="9786257" cy="23479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purpose of a typical college course programming assignment is to provide experience with a particular programming concept.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 contrast, an industrial software product is likely to be used over an extended period by individuals other than the creator(s) of the product.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621421"/>
            <a:ext cx="3062288" cy="30622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0486" y="3102797"/>
            <a:ext cx="6389914" cy="304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software product goes through stages called the </a:t>
            </a:r>
            <a:r>
              <a:rPr lang="en-US" b="1" i="1" u="sng" dirty="0"/>
              <a:t>software life cycle</a:t>
            </a:r>
            <a:r>
              <a:rPr lang="en-US" i="1" dirty="0"/>
              <a:t>.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Requirements</a:t>
            </a:r>
          </a:p>
          <a:p>
            <a:pPr lvl="1"/>
            <a:r>
              <a:rPr lang="en-US" dirty="0"/>
              <a:t>Analysis and Design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Unit and Integration Testing</a:t>
            </a:r>
          </a:p>
          <a:p>
            <a:pPr lvl="1"/>
            <a:r>
              <a:rPr lang="en-US" dirty="0"/>
              <a:t>Operation and Maintenance.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71036" y="1418736"/>
            <a:ext cx="2743200" cy="2311653"/>
            <a:chOff x="673689" y="1530604"/>
            <a:chExt cx="2743200" cy="23116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89" y="1530604"/>
              <a:ext cx="2743200" cy="181051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27685" y="3380592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Waterfall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95532" y="1399785"/>
            <a:ext cx="2590800" cy="2330604"/>
            <a:chOff x="5295900" y="1511653"/>
            <a:chExt cx="2590800" cy="23306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511653"/>
              <a:ext cx="1905000" cy="1905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95900" y="3380592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Spiral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59645" y="1319668"/>
            <a:ext cx="3288123" cy="2410721"/>
            <a:chOff x="517252" y="4343400"/>
            <a:chExt cx="3288123" cy="24107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4343400"/>
              <a:ext cx="3043375" cy="18957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7252" y="6292456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Extreme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97688" y="4011828"/>
            <a:ext cx="2613827" cy="2631136"/>
            <a:chOff x="5387173" y="4122985"/>
            <a:chExt cx="2613827" cy="2631136"/>
          </a:xfrm>
        </p:grpSpPr>
        <p:sp>
          <p:nvSpPr>
            <p:cNvPr id="16" name="TextBox 15"/>
            <p:cNvSpPr txBox="1"/>
            <p:nvPr/>
          </p:nvSpPr>
          <p:spPr>
            <a:xfrm>
              <a:off x="5410200" y="6292456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Agile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173" y="4122985"/>
              <a:ext cx="2613827" cy="2116205"/>
            </a:xfrm>
            <a:prstGeom prst="rect">
              <a:avLst/>
            </a:prstGeom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59F961-78C6-4506-BA00-92BD927F34AD}"/>
              </a:ext>
            </a:extLst>
          </p:cNvPr>
          <p:cNvGrpSpPr/>
          <p:nvPr/>
        </p:nvGrpSpPr>
        <p:grpSpPr>
          <a:xfrm>
            <a:off x="5834270" y="4148463"/>
            <a:ext cx="4677830" cy="2494501"/>
            <a:chOff x="5834270" y="4114841"/>
            <a:chExt cx="4677830" cy="249450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3EF1905-83F9-42CF-B699-8C4342146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270" y="4114841"/>
              <a:ext cx="3916175" cy="20335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34750A-2835-4ADD-ACC5-FC6982641162}"/>
                </a:ext>
              </a:extLst>
            </p:cNvPr>
            <p:cNvSpPr txBox="1"/>
            <p:nvPr/>
          </p:nvSpPr>
          <p:spPr>
            <a:xfrm>
              <a:off x="5834270" y="6147677"/>
              <a:ext cx="4677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Unified or Core Flow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2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Design</a:t>
            </a:r>
          </a:p>
        </p:txBody>
      </p:sp>
      <p:sp>
        <p:nvSpPr>
          <p:cNvPr id="35842" name="Content Placeholder 4"/>
          <p:cNvSpPr>
            <a:spLocks noGrp="1"/>
          </p:cNvSpPr>
          <p:nvPr>
            <p:ph sz="quarter" idx="1"/>
          </p:nvPr>
        </p:nvSpPr>
        <p:spPr>
          <a:xfrm>
            <a:off x="572493" y="1331843"/>
            <a:ext cx="10047884" cy="52624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Top-down design</a:t>
            </a:r>
            <a:r>
              <a:rPr lang="en-US" dirty="0"/>
              <a:t> (also called </a:t>
            </a:r>
            <a:r>
              <a:rPr lang="en-US" b="1" i="1" dirty="0">
                <a:solidFill>
                  <a:srgbClr val="FF0000"/>
                </a:solidFill>
              </a:rPr>
              <a:t>stepwise refinement</a:t>
            </a:r>
            <a:r>
              <a:rPr lang="en-US" dirty="0"/>
              <a:t>) focuses on actions.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Bottom-up design</a:t>
            </a:r>
            <a:r>
              <a:rPr lang="en-US" dirty="0"/>
              <a:t> focuses on data elements.</a:t>
            </a: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FF0000"/>
                </a:solidFill>
              </a:rPr>
              <a:t>Object-oriented design</a:t>
            </a:r>
            <a:r>
              <a:rPr lang="en-US" i="1" dirty="0"/>
              <a:t> </a:t>
            </a:r>
            <a:r>
              <a:rPr lang="en-US" dirty="0"/>
              <a:t>(OOD) focuses on data and operations together.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First, identify the objects that participate in our problem (whose common characteristics form a </a:t>
            </a:r>
            <a:r>
              <a:rPr lang="en-US" i="1" dirty="0"/>
              <a:t>class</a:t>
            </a:r>
            <a:r>
              <a:rPr lang="en-US" dirty="0"/>
              <a:t>) then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Second, identify how the objects interact to form a solution (the interaction occurs through </a:t>
            </a:r>
            <a:r>
              <a:rPr lang="en-US" i="1" dirty="0"/>
              <a:t>messages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 then, provide an </a:t>
            </a:r>
            <a:r>
              <a:rPr lang="en-US" i="1" dirty="0"/>
              <a:t>operator</a:t>
            </a:r>
            <a:r>
              <a:rPr lang="en-US" dirty="0"/>
              <a:t> for each class (usually a function) to process the message.</a:t>
            </a:r>
          </a:p>
          <a:p>
            <a:pPr>
              <a:lnSpc>
                <a:spcPct val="90000"/>
              </a:lnSpc>
            </a:pPr>
            <a:r>
              <a:rPr lang="en-US" dirty="0"/>
              <a:t>Looking at the nouns in the problem statement often helps us identify objects; verbs often indicate operators.</a:t>
            </a:r>
          </a:p>
          <a:p>
            <a:pPr>
              <a:lnSpc>
                <a:spcPct val="90000"/>
              </a:lnSpc>
            </a:pPr>
            <a:r>
              <a:rPr lang="en-US" dirty="0"/>
              <a:t>OOD is a combination of both top-down and bottom-up design.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D8D6-D963-4651-88E0-DE7127A5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 #06</a:t>
            </a:r>
            <a:r>
              <a:rPr lang="en-US" dirty="0"/>
              <a:t>: Pointer Variable Declaration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0A11B-5A3A-481F-BE68-68F0B1AC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72865-6BD0-4DFD-BF1F-13C7DA41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F5447-86B1-4D1D-9267-F5129595F510}"/>
              </a:ext>
            </a:extLst>
          </p:cNvPr>
          <p:cNvSpPr txBox="1"/>
          <p:nvPr/>
        </p:nvSpPr>
        <p:spPr>
          <a:xfrm>
            <a:off x="1391478" y="2291239"/>
            <a:ext cx="3464410" cy="39703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// C Style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#include &lt;</a:t>
            </a:r>
            <a:r>
              <a:rPr lang="en-US" sz="1400" b="1" dirty="0" err="1">
                <a:latin typeface="Consolas" panose="020B0609020204030204" pitchFamily="49" charset="0"/>
              </a:rPr>
              <a:t>stdio.h</a:t>
            </a:r>
            <a:r>
              <a:rPr lang="en-US" sz="1400" b="1" dirty="0">
                <a:latin typeface="Consolas" panose="020B0609020204030204" pitchFamily="49" charset="0"/>
              </a:rPr>
              <a:t>&gt;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int *foo(int x, int *y, int **z)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*y = x;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++**z;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return y;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}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int main(int </a:t>
            </a:r>
            <a:r>
              <a:rPr lang="en-US" sz="1400" b="1" dirty="0" err="1">
                <a:latin typeface="Consolas" panose="020B0609020204030204" pitchFamily="49" charset="0"/>
              </a:rPr>
              <a:t>argc</a:t>
            </a:r>
            <a:r>
              <a:rPr lang="en-US" sz="1400" b="1" dirty="0">
                <a:latin typeface="Consolas" panose="020B0609020204030204" pitchFamily="49" charset="0"/>
              </a:rPr>
              <a:t>, char *</a:t>
            </a:r>
            <a:r>
              <a:rPr lang="en-US" sz="1400" b="1" dirty="0" err="1">
                <a:latin typeface="Consolas" panose="020B0609020204030204" pitchFamily="49" charset="0"/>
              </a:rPr>
              <a:t>argv</a:t>
            </a:r>
            <a:r>
              <a:rPr lang="en-US" sz="1400" b="1" dirty="0">
                <a:latin typeface="Consolas" panose="020B0609020204030204" pitchFamily="49" charset="0"/>
              </a:rPr>
              <a:t>[])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int a = 10;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int *b = &amp;a;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int **c = &amp;b;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</a:t>
            </a:r>
            <a:r>
              <a:rPr lang="en-US" sz="1400" b="1" dirty="0" err="1">
                <a:latin typeface="Consolas" panose="020B0609020204030204" pitchFamily="49" charset="0"/>
              </a:rPr>
              <a:t>printf</a:t>
            </a:r>
            <a:r>
              <a:rPr lang="en-US" sz="1400" b="1" dirty="0">
                <a:latin typeface="Consolas" panose="020B0609020204030204" pitchFamily="49" charset="0"/>
              </a:rPr>
              <a:t>("%d\n", *foo(a, b, c));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DEAC8-B9C3-4660-BC26-605A1D8D91AA}"/>
              </a:ext>
            </a:extLst>
          </p:cNvPr>
          <p:cNvSpPr txBox="1"/>
          <p:nvPr/>
        </p:nvSpPr>
        <p:spPr>
          <a:xfrm>
            <a:off x="6112936" y="2291240"/>
            <a:ext cx="4430713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// C++ Style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#include &lt;iostream&gt;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int* foo(int x, int* y, int** z)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*y = x;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++**z;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return y;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}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int main(int </a:t>
            </a:r>
            <a:r>
              <a:rPr lang="en-US" sz="1400" b="1" dirty="0" err="1">
                <a:latin typeface="Consolas" panose="020B0609020204030204" pitchFamily="49" charset="0"/>
              </a:rPr>
              <a:t>argc</a:t>
            </a:r>
            <a:r>
              <a:rPr lang="en-US" sz="1400" b="1" dirty="0">
                <a:latin typeface="Consolas" panose="020B0609020204030204" pitchFamily="49" charset="0"/>
              </a:rPr>
              <a:t>, char* </a:t>
            </a:r>
            <a:r>
              <a:rPr lang="en-US" sz="1400" b="1" dirty="0" err="1">
                <a:latin typeface="Consolas" panose="020B0609020204030204" pitchFamily="49" charset="0"/>
              </a:rPr>
              <a:t>argv</a:t>
            </a:r>
            <a:r>
              <a:rPr lang="en-US" sz="1400" b="1" dirty="0">
                <a:latin typeface="Consolas" panose="020B0609020204030204" pitchFamily="49" charset="0"/>
              </a:rPr>
              <a:t>[])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int a = 10;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int* b = &amp;a;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int** c = &amp;b;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std::cout &lt;&lt; *foo(a, b, c) &lt;&lt; std::endl;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}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F63DC-9AAE-4C30-819A-12A9F99643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57226" y="1233486"/>
            <a:ext cx="9846346" cy="1052515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Whenever something can be done in two ways, someone will be confused; whenever something is a matter of taste, discussions can drag on forever.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DCFF4D6-2D8B-4794-816A-2B402CB35299}"/>
              </a:ext>
            </a:extLst>
          </p:cNvPr>
          <p:cNvSpPr/>
          <p:nvPr/>
        </p:nvSpPr>
        <p:spPr>
          <a:xfrm>
            <a:off x="4936530" y="3944258"/>
            <a:ext cx="5486400" cy="2054578"/>
          </a:xfrm>
          <a:prstGeom prst="wedgeRoundRectCallout">
            <a:avLst>
              <a:gd name="adj1" fmla="val -61211"/>
              <a:gd name="adj2" fmla="val -855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</a:pPr>
            <a:r>
              <a:rPr lang="en-US" dirty="0"/>
              <a:t>C emphasizes expressions; declarations are often considered little more than a necessary evil.</a:t>
            </a:r>
          </a:p>
          <a:p>
            <a:pPr marL="0" lvl="1">
              <a:spcBef>
                <a:spcPts val="400"/>
              </a:spcBef>
            </a:pPr>
            <a:r>
              <a:rPr lang="en-US" dirty="0"/>
              <a:t>A typical C programmer writes "</a:t>
            </a:r>
            <a:r>
              <a:rPr lang="en-US" b="1" dirty="0">
                <a:latin typeface="Consolas" panose="020B0609020204030204" pitchFamily="49" charset="0"/>
              </a:rPr>
              <a:t>int *y</a:t>
            </a:r>
            <a:r>
              <a:rPr lang="en-US" dirty="0"/>
              <a:t>" and explains "</a:t>
            </a:r>
            <a:r>
              <a:rPr lang="en-US" b="1" dirty="0">
                <a:latin typeface="Consolas" panose="020B0609020204030204" pitchFamily="49" charset="0"/>
              </a:rPr>
              <a:t>*y</a:t>
            </a:r>
            <a:r>
              <a:rPr lang="en-US" dirty="0"/>
              <a:t> is an </a:t>
            </a:r>
            <a:r>
              <a:rPr lang="en-US" b="1" dirty="0">
                <a:latin typeface="Consolas" panose="020B0609020204030204" pitchFamily="49" charset="0"/>
              </a:rPr>
              <a:t>int</a:t>
            </a:r>
            <a:r>
              <a:rPr lang="en-US" dirty="0"/>
              <a:t>", emphasizing syntax.</a:t>
            </a:r>
          </a:p>
          <a:p>
            <a:pPr marL="0" lvl="1">
              <a:spcBef>
                <a:spcPts val="400"/>
              </a:spcBef>
            </a:pPr>
            <a:r>
              <a:rPr lang="en-US" dirty="0"/>
              <a:t>Indeed, the </a:t>
            </a:r>
            <a:r>
              <a:rPr lang="en-US" b="1" dirty="0">
                <a:latin typeface="Consolas" panose="020B0609020204030204" pitchFamily="49" charset="0"/>
              </a:rPr>
              <a:t>*</a:t>
            </a:r>
            <a:r>
              <a:rPr lang="en-US" dirty="0"/>
              <a:t> binds to the name </a:t>
            </a:r>
            <a:r>
              <a:rPr lang="en-US" b="1" dirty="0">
                <a:latin typeface="Consolas" panose="020B0609020204030204" pitchFamily="49" charset="0"/>
              </a:rPr>
              <a:t>y</a:t>
            </a:r>
            <a:r>
              <a:rPr lang="en-US" dirty="0"/>
              <a:t> in the grammar.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723D52C-5CA7-41C9-8D2C-A0BEB695027A}"/>
              </a:ext>
            </a:extLst>
          </p:cNvPr>
          <p:cNvSpPr/>
          <p:nvPr/>
        </p:nvSpPr>
        <p:spPr>
          <a:xfrm>
            <a:off x="429151" y="3994452"/>
            <a:ext cx="5294316" cy="1954189"/>
          </a:xfrm>
          <a:prstGeom prst="wedgeRoundRectCallout">
            <a:avLst>
              <a:gd name="adj1" fmla="val 95494"/>
              <a:gd name="adj2" fmla="val -883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</a:pPr>
            <a:r>
              <a:rPr lang="en-US" dirty="0"/>
              <a:t>C++, on the other hand, has a heavy emphasis on data types. </a:t>
            </a:r>
          </a:p>
          <a:p>
            <a:pPr>
              <a:spcBef>
                <a:spcPts val="400"/>
              </a:spcBef>
            </a:pPr>
            <a:r>
              <a:rPr lang="en-US" dirty="0"/>
              <a:t>A typical C++ programmer writes "int* y" and explains "y is a pointer to an int", emphasizing type.</a:t>
            </a:r>
          </a:p>
          <a:p>
            <a:pPr>
              <a:spcBef>
                <a:spcPts val="400"/>
              </a:spcBef>
            </a:pPr>
            <a:r>
              <a:rPr lang="en-US" dirty="0"/>
              <a:t>Indeed, the type of y is int*.</a:t>
            </a:r>
          </a:p>
        </p:txBody>
      </p:sp>
    </p:spTree>
    <p:extLst>
      <p:ext uri="{BB962C8B-B14F-4D97-AF65-F5344CB8AC3E}">
        <p14:creationId xmlns:p14="http://schemas.microsoft.com/office/powerpoint/2010/main" val="23085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1.2 Using Abstraction to Manage Complexity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283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1.2 Using Abstraction to Manage Complexity</a:t>
            </a:r>
          </a:p>
          <a:p>
            <a:pPr algn="ctr"/>
            <a:r>
              <a:rPr lang="en-US" sz="2000" dirty="0"/>
              <a:t>Procedural Abstraction</a:t>
            </a:r>
          </a:p>
          <a:p>
            <a:pPr algn="ctr"/>
            <a:r>
              <a:rPr lang="en-US" sz="2000" dirty="0"/>
              <a:t>Data Abstraction</a:t>
            </a:r>
          </a:p>
          <a:p>
            <a:pPr algn="ctr"/>
            <a:r>
              <a:rPr lang="en-US" sz="2000" dirty="0"/>
              <a:t>Information Hiding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35508"/>
            <a:ext cx="3067878" cy="27201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1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and Information Hiding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66057" y="1233486"/>
            <a:ext cx="9978067" cy="54543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u="sng" dirty="0">
                <a:solidFill>
                  <a:srgbClr val="FF0000"/>
                </a:solidFill>
              </a:rPr>
              <a:t>Abstraction</a:t>
            </a:r>
            <a:r>
              <a:rPr lang="en-US" dirty="0"/>
              <a:t> controls complexity by separating top-level design from lower-level implementation.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Procedural abstraction </a:t>
            </a:r>
            <a:r>
              <a:rPr lang="en-US" dirty="0"/>
              <a:t>encapsulates behavior in methods that separate its implementation from its users.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Data abstraction</a:t>
            </a:r>
            <a:r>
              <a:rPr lang="en-US" dirty="0"/>
              <a:t> reduces a particular body of data into simplified abstract data types (ADT).</a:t>
            </a:r>
          </a:p>
          <a:p>
            <a:pPr>
              <a:lnSpc>
                <a:spcPct val="120000"/>
              </a:lnSpc>
              <a:defRPr/>
            </a:pPr>
            <a:r>
              <a:rPr lang="en-US" dirty="0"/>
              <a:t>The process of "hiding" class implementation details is called </a:t>
            </a:r>
            <a:r>
              <a:rPr lang="en-US" b="1" i="1" u="sng" dirty="0">
                <a:solidFill>
                  <a:srgbClr val="FF0000"/>
                </a:solidFill>
              </a:rPr>
              <a:t>information hiding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>
              <a:lnSpc>
                <a:spcPct val="120000"/>
              </a:lnSpc>
              <a:defRPr/>
            </a:pPr>
            <a:r>
              <a:rPr lang="en-US" dirty="0"/>
              <a:t>The designer can postpone making decisions regarding the actual internal representation of the data objects and the implementation of its operators.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the details of a data object's implementation are hidden from the higher-level module (a C++ class), the higher-level class can access the data object only through its member functions.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This is an advantage because it allows internal changes to a function without having to rewrite the higher-level class.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1.3 Defining C++ Classes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1.3 Defining C++ Classes</a:t>
            </a:r>
          </a:p>
          <a:p>
            <a:pPr algn="ctr"/>
            <a:r>
              <a:rPr lang="en-US" sz="2000" dirty="0"/>
              <a:t>Class Definition</a:t>
            </a:r>
          </a:p>
          <a:p>
            <a:pPr algn="ctr"/>
            <a:r>
              <a:rPr lang="en-US" sz="2000" dirty="0"/>
              <a:t>The public and private Parts</a:t>
            </a:r>
          </a:p>
          <a:p>
            <a:pPr algn="ctr"/>
            <a:r>
              <a:rPr lang="en-US" sz="2000" dirty="0"/>
              <a:t>Class Implementation</a:t>
            </a:r>
          </a:p>
          <a:p>
            <a:pPr algn="ctr"/>
            <a:r>
              <a:rPr lang="en-US" sz="2000" dirty="0"/>
              <a:t>Constructors</a:t>
            </a:r>
          </a:p>
          <a:p>
            <a:pPr algn="ctr"/>
            <a:r>
              <a:rPr lang="en-US" sz="2000" dirty="0"/>
              <a:t>Modifier and Accessor Member Functions</a:t>
            </a:r>
          </a:p>
          <a:p>
            <a:pPr algn="ctr"/>
            <a:r>
              <a:rPr lang="en-US" sz="2000" dirty="0"/>
              <a:t>Operators</a:t>
            </a:r>
          </a:p>
          <a:p>
            <a:pPr algn="ctr"/>
            <a:r>
              <a:rPr lang="en-US" sz="2000" dirty="0"/>
              <a:t>Friends</a:t>
            </a:r>
          </a:p>
          <a:p>
            <a:pPr algn="ctr"/>
            <a:r>
              <a:rPr lang="en-US" sz="2000" dirty="0"/>
              <a:t>Classes as Components of Other Classes</a:t>
            </a:r>
          </a:p>
          <a:p>
            <a:pPr algn="ctr"/>
            <a:r>
              <a:rPr lang="en-US" sz="2000" dirty="0"/>
              <a:t>Array Data Fields</a:t>
            </a:r>
          </a:p>
          <a:p>
            <a:pPr algn="ctr"/>
            <a:r>
              <a:rPr lang="en-US" sz="2000" dirty="0"/>
              <a:t>Documentation Style for Classes and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1"/>
            <a:ext cx="2972576" cy="28813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08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809" y="1279716"/>
            <a:ext cx="48701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#include &lt;sstream&gt;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class Person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string name;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int age;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Person::Person(string name, int age)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this-&gt;name = name;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this-&gt;age = age;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string </a:t>
            </a:r>
            <a:r>
              <a:rPr lang="en-US" sz="1400" b="1" dirty="0" err="1">
                <a:latin typeface="Consolas" panose="020B0609020204030204" pitchFamily="49" charset="0"/>
              </a:rPr>
              <a:t>getName</a:t>
            </a:r>
            <a:r>
              <a:rPr lang="en-US" sz="1400" b="1" dirty="0">
                <a:latin typeface="Consolas" panose="020B0609020204030204" pitchFamily="49" charset="0"/>
              </a:rPr>
              <a:t>() const { return name; 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int </a:t>
            </a:r>
            <a:r>
              <a:rPr lang="en-US" sz="1400" b="1" dirty="0" err="1">
                <a:latin typeface="Consolas" panose="020B0609020204030204" pitchFamily="49" charset="0"/>
              </a:rPr>
              <a:t>getAge</a:t>
            </a:r>
            <a:r>
              <a:rPr lang="en-US" sz="1400" b="1" dirty="0">
                <a:latin typeface="Consolas" panose="020B0609020204030204" pitchFamily="49" charset="0"/>
              </a:rPr>
              <a:t>() const { return age; 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string toString() const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ostringstream out;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out &lt;&lt; name &lt;&lt; "(" &lt;&lt; age &lt;&lt; ")";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return </a:t>
            </a:r>
            <a:r>
              <a:rPr lang="en-US" sz="1400" b="1" dirty="0" err="1">
                <a:latin typeface="Consolas" panose="020B0609020204030204" pitchFamily="49" charset="0"/>
              </a:rPr>
              <a:t>out.str</a:t>
            </a:r>
            <a:r>
              <a:rPr lang="en-US" sz="1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003577" y="3561059"/>
            <a:ext cx="4207223" cy="1138688"/>
          </a:xfrm>
          <a:prstGeom prst="borderCallout1">
            <a:avLst>
              <a:gd name="adj1" fmla="val 49185"/>
              <a:gd name="adj2" fmla="val -998"/>
              <a:gd name="adj3" fmla="val -15792"/>
              <a:gd name="adj4" fmla="val -9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instance variables - each class instance (object) has its own storage, usually private to hide implementation details.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486400" y="2262714"/>
            <a:ext cx="3348185" cy="1138688"/>
          </a:xfrm>
          <a:prstGeom prst="borderCallout1">
            <a:avLst>
              <a:gd name="adj1" fmla="val 49185"/>
              <a:gd name="adj2" fmla="val -998"/>
              <a:gd name="adj3" fmla="val 77688"/>
              <a:gd name="adj4" fmla="val -98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 class definition describes the names of the class operations and the internal data contents (the data members).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5133439" y="1383307"/>
            <a:ext cx="3348185" cy="719750"/>
          </a:xfrm>
          <a:prstGeom prst="borderCallout1">
            <a:avLst>
              <a:gd name="adj1" fmla="val 49185"/>
              <a:gd name="adj2" fmla="val -998"/>
              <a:gd name="adj3" fmla="val 160165"/>
              <a:gd name="adj4" fmla="val -93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 class is a data type and a pattern for creating objects.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6644972" y="4859403"/>
            <a:ext cx="4053508" cy="1510918"/>
          </a:xfrm>
          <a:prstGeom prst="borderCallout1">
            <a:avLst>
              <a:gd name="adj1" fmla="val 49185"/>
              <a:gd name="adj2" fmla="val -998"/>
              <a:gd name="adj3" fmla="val 6618"/>
              <a:gd name="adj4" fmla="val -44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Member functions (usually public) operate on any object of the class of which it is a member and have access to all the data members of the class object.</a:t>
            </a:r>
          </a:p>
        </p:txBody>
      </p:sp>
    </p:spTree>
    <p:extLst>
      <p:ext uri="{BB962C8B-B14F-4D97-AF65-F5344CB8AC3E}">
        <p14:creationId xmlns:p14="http://schemas.microsoft.com/office/powerpoint/2010/main" val="3202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Access Specifiers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057" y="1309686"/>
            <a:ext cx="10188082" cy="53959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private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access specifier limits access of class members to the class definition.</a:t>
            </a:r>
          </a:p>
          <a:p>
            <a:pPr lvl="1">
              <a:defRPr/>
            </a:pPr>
            <a:r>
              <a:rPr lang="en-US" sz="1800" dirty="0"/>
              <a:t>Control access to an object's data. </a:t>
            </a:r>
          </a:p>
          <a:p>
            <a:pPr lvl="1">
              <a:defRPr/>
            </a:pPr>
            <a:r>
              <a:rPr lang="en-US" sz="1800" dirty="0"/>
              <a:t>Prevent improper use and processing of an object's data.</a:t>
            </a:r>
          </a:p>
          <a:p>
            <a:pPr lvl="1">
              <a:defRPr/>
            </a:pPr>
            <a:r>
              <a:rPr lang="en-US" sz="1800" dirty="0"/>
              <a:t>Allow change of private data representation without effecting programs that use the class.</a:t>
            </a:r>
          </a:p>
          <a:p>
            <a:pPr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access specifier exposes the public members of the class definition.</a:t>
            </a:r>
          </a:p>
          <a:p>
            <a:pPr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protected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access specifier gives access to the public and protected access members of a class to derived classes.</a:t>
            </a:r>
          </a:p>
          <a:p>
            <a:pPr>
              <a:defRPr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friend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function of a class has the same access privileges to private and protected data as the class member functions.</a:t>
            </a:r>
          </a:p>
          <a:p>
            <a:pPr lvl="1">
              <a:defRPr/>
            </a:pPr>
            <a:r>
              <a:rPr lang="en-US" sz="1800" dirty="0"/>
              <a:t>A friend function is declared by the class that is granting access, so friend functions are part of the class interface, like methods.</a:t>
            </a:r>
          </a:p>
          <a:p>
            <a:pPr lvl="1">
              <a:defRPr/>
            </a:pPr>
            <a:r>
              <a:rPr lang="en-US" sz="1800" dirty="0"/>
              <a:t>Since private members of a class are only accessible from within the class, a friend function must also be declared inside of a class but may be implemented outside of the class.</a:t>
            </a:r>
          </a:p>
          <a:p>
            <a:pPr lvl="1">
              <a:defRPr/>
            </a:pPr>
            <a:r>
              <a:rPr lang="en-US" sz="1800" dirty="0"/>
              <a:t>Even though the prototypes for friend functions appear in the class definition, </a:t>
            </a:r>
            <a:r>
              <a:rPr lang="en-US" sz="1800" u="sng" dirty="0"/>
              <a:t>friends are not member functions</a:t>
            </a:r>
            <a:r>
              <a:rPr lang="en-US" sz="1800" dirty="0"/>
              <a:t>.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8368" y="1366422"/>
            <a:ext cx="9003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#include &lt;</a:t>
            </a:r>
            <a:r>
              <a:rPr lang="en-US" sz="1400" b="1" dirty="0" err="1">
                <a:latin typeface="Consolas" panose="020B0609020204030204" pitchFamily="49" charset="0"/>
              </a:rPr>
              <a:t>iostream</a:t>
            </a:r>
            <a:r>
              <a:rPr lang="en-US" sz="1400" b="1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using namespace std;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class 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string name;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latin typeface="Consolas" panose="020B0609020204030204" pitchFamily="49" charset="0"/>
              </a:rPr>
              <a:t>(const string name) { this-&gt;name = name; 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~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latin typeface="Consolas" panose="020B0609020204030204" pitchFamily="49" charset="0"/>
              </a:rPr>
              <a:t>() = default;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   friend ostream&amp; operator&lt;&lt; (ostream&amp; </a:t>
            </a:r>
            <a:r>
              <a:rPr lang="en-US" sz="1400" b="1" dirty="0" err="1">
                <a:latin typeface="Consolas" panose="020B0609020204030204" pitchFamily="49" charset="0"/>
              </a:rPr>
              <a:t>os</a:t>
            </a:r>
            <a:r>
              <a:rPr lang="en-US" sz="1400" b="1" dirty="0">
                <a:latin typeface="Consolas" panose="020B0609020204030204" pitchFamily="49" charset="0"/>
              </a:rPr>
              <a:t>, const 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latin typeface="Consolas" panose="020B0609020204030204" pitchFamily="49" charset="0"/>
              </a:rPr>
              <a:t>&amp; me)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</a:t>
            </a:r>
            <a:r>
              <a:rPr lang="en-US" sz="1400" b="1" dirty="0" err="1">
                <a:latin typeface="Consolas" panose="020B0609020204030204" pitchFamily="49" charset="0"/>
              </a:rPr>
              <a:t>os</a:t>
            </a:r>
            <a:r>
              <a:rPr lang="en-US" sz="1400" b="1" dirty="0">
                <a:latin typeface="Consolas" panose="020B0609020204030204" pitchFamily="49" charset="0"/>
              </a:rPr>
              <a:t> &lt;&lt; "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latin typeface="Consolas" panose="020B0609020204030204" pitchFamily="49" charset="0"/>
              </a:rPr>
              <a:t>(" &lt;&lt; me.name &lt;&lt; ")";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return </a:t>
            </a:r>
            <a:r>
              <a:rPr lang="en-US" sz="1400" b="1" dirty="0" err="1">
                <a:latin typeface="Consolas" panose="020B0609020204030204" pitchFamily="49" charset="0"/>
              </a:rPr>
              <a:t>os</a:t>
            </a:r>
            <a:r>
              <a:rPr lang="en-US" sz="14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};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int main(int </a:t>
            </a:r>
            <a:r>
              <a:rPr lang="en-US" sz="1400" b="1" dirty="0" err="1">
                <a:latin typeface="Consolas" panose="020B0609020204030204" pitchFamily="49" charset="0"/>
              </a:rPr>
              <a:t>argc</a:t>
            </a:r>
            <a:r>
              <a:rPr lang="en-US" sz="1400" b="1" dirty="0">
                <a:latin typeface="Consolas" panose="020B0609020204030204" pitchFamily="49" charset="0"/>
              </a:rPr>
              <a:t>, char* </a:t>
            </a:r>
            <a:r>
              <a:rPr lang="en-US" sz="1400" b="1" dirty="0" err="1">
                <a:latin typeface="Consolas" panose="020B0609020204030204" pitchFamily="49" charset="0"/>
              </a:rPr>
              <a:t>argv</a:t>
            </a:r>
            <a:r>
              <a:rPr lang="en-US" sz="1400" b="1" dirty="0">
                <a:latin typeface="Consolas" panose="020B0609020204030204" pitchFamily="49" charset="0"/>
              </a:rPr>
              <a:t>[])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latin typeface="Consolas" panose="020B0609020204030204" pitchFamily="49" charset="0"/>
              </a:rPr>
              <a:t> me("Suzy Student");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cout &lt;&lt; me &lt;&lt; endl;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0"/>
            <a:ext cx="1546860" cy="1889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7014344" y="5334000"/>
            <a:ext cx="3425056" cy="914401"/>
          </a:xfrm>
          <a:prstGeom prst="borderCallout1">
            <a:avLst>
              <a:gd name="adj1" fmla="val 49185"/>
              <a:gd name="adj2" fmla="val -998"/>
              <a:gd name="adj3" fmla="val -80617"/>
              <a:gd name="adj4" fmla="val -134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Returns a reference to the output stream that has been modified.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7014344" y="4267201"/>
            <a:ext cx="3425056" cy="914401"/>
          </a:xfrm>
          <a:prstGeom prst="borderCallout1">
            <a:avLst>
              <a:gd name="adj1" fmla="val 49185"/>
              <a:gd name="adj2" fmla="val -998"/>
              <a:gd name="adj3" fmla="val 12752"/>
              <a:gd name="adj4" fmla="val -90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The friend insertion operator function has access to </a:t>
            </a:r>
            <a:r>
              <a:rPr lang="en-US" sz="1600" b="1" dirty="0" err="1">
                <a:solidFill>
                  <a:schemeClr val="bg1"/>
                </a:solidFill>
              </a:rPr>
              <a:t>MyClass</a:t>
            </a:r>
            <a:r>
              <a:rPr lang="en-US" sz="1600" b="1" dirty="0">
                <a:solidFill>
                  <a:schemeClr val="bg1"/>
                </a:solidFill>
              </a:rPr>
              <a:t>’ private data members.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6758175" y="2687395"/>
            <a:ext cx="3701927" cy="806934"/>
          </a:xfrm>
          <a:prstGeom prst="borderCallout1">
            <a:avLst>
              <a:gd name="adj1" fmla="val 49185"/>
              <a:gd name="adj2" fmla="val -998"/>
              <a:gd name="adj3" fmla="val 136473"/>
              <a:gd name="adj4" fmla="val -93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Defines an independent insertion operator function that is a friend of </a:t>
            </a:r>
            <a:r>
              <a:rPr lang="en-US" sz="1600" b="1" dirty="0" err="1">
                <a:solidFill>
                  <a:schemeClr val="bg1"/>
                </a:solidFill>
              </a:rPr>
              <a:t>MyClass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486400" y="1447801"/>
            <a:ext cx="4952999" cy="1013792"/>
          </a:xfrm>
          <a:prstGeom prst="borderCallout1">
            <a:avLst>
              <a:gd name="adj1" fmla="val 49185"/>
              <a:gd name="adj2" fmla="val -998"/>
              <a:gd name="adj3" fmla="val 159275"/>
              <a:gd name="adj4" fmla="val -17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Each member function has an implicit parameter named </a:t>
            </a:r>
            <a:r>
              <a:rPr lang="en-US" sz="1600" b="1" i="1" dirty="0">
                <a:solidFill>
                  <a:schemeClr val="bg1"/>
                </a:solidFill>
              </a:rPr>
              <a:t>this</a:t>
            </a:r>
            <a:r>
              <a:rPr lang="en-US" sz="1600" b="1" dirty="0">
                <a:solidFill>
                  <a:schemeClr val="bg1"/>
                </a:solidFill>
              </a:rPr>
              <a:t> whose value is a pointer to the object with which the member function was called.</a:t>
            </a:r>
          </a:p>
        </p:txBody>
      </p:sp>
    </p:spTree>
    <p:extLst>
      <p:ext uri="{BB962C8B-B14F-4D97-AF65-F5344CB8AC3E}">
        <p14:creationId xmlns:p14="http://schemas.microsoft.com/office/powerpoint/2010/main" val="9488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1.4, </a:t>
            </a:r>
            <a:r>
              <a:rPr lang="en-US" dirty="0" err="1"/>
              <a:t>pgs</a:t>
            </a:r>
            <a:r>
              <a:rPr lang="en-US" dirty="0"/>
              <a:t> 98-101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1.4 Abstract Data Types, Interfaces, and Pre- and Post- conditions</a:t>
            </a:r>
          </a:p>
          <a:p>
            <a:pPr algn="ctr"/>
            <a:r>
              <a:rPr lang="en-US" sz="2400" dirty="0"/>
              <a:t>Abstract Data Types (ADTs) and </a:t>
            </a:r>
            <a:r>
              <a:rPr lang="en-US" sz="2000" dirty="0"/>
              <a:t>Interfaces</a:t>
            </a:r>
          </a:p>
          <a:p>
            <a:pPr algn="ctr"/>
            <a:r>
              <a:rPr lang="en-US" sz="2000" dirty="0"/>
              <a:t>Contracts and ADTs</a:t>
            </a:r>
          </a:p>
          <a:p>
            <a:pPr algn="ctr"/>
            <a:r>
              <a:rPr lang="en-US" sz="2000" dirty="0"/>
              <a:t>Pre-conditions and Post-conditions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1" y="1801595"/>
            <a:ext cx="3161251" cy="27147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08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ADTs</a:t>
            </a:r>
            <a:endParaRPr lang="en-US"/>
          </a:p>
        </p:txBody>
      </p:sp>
      <p:sp>
        <p:nvSpPr>
          <p:cNvPr id="119810" name="Content Placeholder 2"/>
          <p:cNvSpPr>
            <a:spLocks noGrp="1"/>
          </p:cNvSpPr>
          <p:nvPr>
            <p:ph sz="quarter" idx="1"/>
          </p:nvPr>
        </p:nvSpPr>
        <p:spPr>
          <a:xfrm>
            <a:off x="555171" y="1261362"/>
            <a:ext cx="9980296" cy="54272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 </a:t>
            </a:r>
            <a:r>
              <a:rPr lang="en-US" b="1" i="1" dirty="0">
                <a:solidFill>
                  <a:srgbClr val="FF0000"/>
                </a:solidFill>
              </a:rPr>
              <a:t>Abstract Data Type</a:t>
            </a:r>
            <a:r>
              <a:rPr lang="en-US" i="1" dirty="0"/>
              <a:t> </a:t>
            </a:r>
            <a:r>
              <a:rPr lang="en-US" dirty="0"/>
              <a:t>(ADT) is a mathematical model for data types.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 </a:t>
            </a:r>
            <a:r>
              <a:rPr lang="en-US" sz="1800" b="1" i="1" dirty="0">
                <a:solidFill>
                  <a:srgbClr val="FF0000"/>
                </a:solidFill>
              </a:rPr>
              <a:t>C++ class</a:t>
            </a:r>
            <a:r>
              <a:rPr lang="en-US" sz="1800" dirty="0"/>
              <a:t> provides one way to implement an ADT.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 A user interacts with an ADT thru the class public methods.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An ADT </a:t>
            </a:r>
            <a:r>
              <a:rPr lang="en-US" sz="1800" b="1" i="1" dirty="0">
                <a:solidFill>
                  <a:srgbClr val="FF0000"/>
                </a:solidFill>
              </a:rPr>
              <a:t>encapsulates</a:t>
            </a:r>
            <a:r>
              <a:rPr lang="en-US" sz="1800" dirty="0"/>
              <a:t> data and methods and is a contract between the designer of the class, the implementor of the class, and the programmer who uses the class.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Any programmer who develops or uses an ADT class knows exactly what methods are available in that class and what operations they will perform.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i="1" dirty="0">
                <a:solidFill>
                  <a:srgbClr val="FF0000"/>
                </a:solidFill>
              </a:rPr>
              <a:t>Pre- and post- conditions</a:t>
            </a:r>
            <a:r>
              <a:rPr lang="en-US" dirty="0"/>
              <a:t> are part of the contract between a call to a class method and the results of the method call.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A </a:t>
            </a:r>
            <a:r>
              <a:rPr lang="en-US" sz="1800" b="1" dirty="0">
                <a:solidFill>
                  <a:srgbClr val="FF0000"/>
                </a:solidFill>
              </a:rPr>
              <a:t>pre-condition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is a statement of any assumptions or constraints on the method's input data that are expected to apply before the method is executed.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/>
              <a:t>If a pre-condition is not met, there is no guarantee that the method will do what is expected.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A </a:t>
            </a:r>
            <a:r>
              <a:rPr lang="en-US" sz="1800" b="1" i="1" dirty="0">
                <a:solidFill>
                  <a:srgbClr val="FF0000"/>
                </a:solidFill>
              </a:rPr>
              <a:t>post-condition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is a statement that describes the results after the method completes and returns.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When implementing an ADT, we document the pre-conditions and post-conditions in the documentation comments.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800" dirty="0"/>
          </a:p>
        </p:txBody>
      </p:sp>
      <p:pic>
        <p:nvPicPr>
          <p:cNvPr id="119811" name="Picture 2" descr="C:\Documents and Settings\Administrator\My Documents\Koffman\PPTs\JPEGS\JWCL233_Koffman JPG files\ch01\w0001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3750" y="1572554"/>
            <a:ext cx="656626" cy="11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9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0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283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Lab 01 - Grades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23" y="1363980"/>
            <a:ext cx="3708923" cy="3063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5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01 - 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2" y="1233489"/>
            <a:ext cx="10246071" cy="5360852"/>
          </a:xfrm>
        </p:spPr>
        <p:txBody>
          <a:bodyPr/>
          <a:lstStyle/>
          <a:p>
            <a:r>
              <a:rPr lang="en-US" sz="2000" b="1" dirty="0"/>
              <a:t>Lab Description:</a:t>
            </a:r>
          </a:p>
          <a:p>
            <a:pPr lvl="1"/>
            <a:r>
              <a:rPr lang="en-US" sz="1800" b="1" dirty="0"/>
              <a:t>Read from a file a student's name followed by all their exam scores.</a:t>
            </a:r>
          </a:p>
          <a:p>
            <a:pPr lvl="1"/>
            <a:r>
              <a:rPr lang="en-US" sz="1800" b="1" dirty="0"/>
              <a:t>Calculate and write the average score for all students on each exam to an output file. </a:t>
            </a:r>
          </a:p>
          <a:p>
            <a:pPr lvl="1"/>
            <a:r>
              <a:rPr lang="en-US" sz="1800" b="1" dirty="0"/>
              <a:t>Write each student's name followed by the student's score and grade for each exam.</a:t>
            </a:r>
          </a:p>
          <a:p>
            <a:r>
              <a:rPr lang="en-US" sz="2000" b="1" dirty="0"/>
              <a:t>Guidelines</a:t>
            </a:r>
          </a:p>
          <a:p>
            <a:pPr lvl="1"/>
            <a:r>
              <a:rPr lang="en-US" sz="1800" dirty="0"/>
              <a:t>Use command line argument argv[1] and argv[2] to specify input/output file names.</a:t>
            </a:r>
          </a:p>
          <a:p>
            <a:pPr lvl="1"/>
            <a:r>
              <a:rPr lang="en-US" sz="1800" dirty="0"/>
              <a:t>The first line of the input file has # of students and scores followed by a line for each student and their exam scores.</a:t>
            </a:r>
          </a:p>
          <a:p>
            <a:pPr lvl="2"/>
            <a:r>
              <a:rPr lang="en-US" sz="1600" dirty="0"/>
              <a:t>Store student names in a </a:t>
            </a:r>
            <a:r>
              <a:rPr lang="en-US" sz="1600" u="sng" dirty="0"/>
              <a:t>dynamic one-dimensional array</a:t>
            </a:r>
            <a:r>
              <a:rPr lang="en-US" sz="1600" dirty="0"/>
              <a:t> (no vectors).</a:t>
            </a:r>
          </a:p>
          <a:p>
            <a:pPr lvl="2"/>
            <a:r>
              <a:rPr lang="en-US" sz="1600" dirty="0"/>
              <a:t>Store exam scores in a dynamic two-dimensional array (one row for each student, one column for each exam score.)   Again, use arrays and not vectors to store exam scores!</a:t>
            </a:r>
          </a:p>
          <a:p>
            <a:pPr lvl="1"/>
            <a:r>
              <a:rPr lang="en-US" sz="1800" dirty="0"/>
              <a:t>Calculate and output the average score for all students on each exam.</a:t>
            </a:r>
          </a:p>
          <a:p>
            <a:pPr lvl="1"/>
            <a:r>
              <a:rPr lang="en-US" sz="1800" dirty="0"/>
              <a:t>Output each student's name followed by the student's score and grade on each exam.</a:t>
            </a:r>
          </a:p>
          <a:p>
            <a:pPr lvl="2"/>
            <a:r>
              <a:rPr lang="en-US" sz="1600" dirty="0"/>
              <a:t>Use the average score for each exam to calculate and display the student's grade for that exam.</a:t>
            </a:r>
          </a:p>
          <a:p>
            <a:pPr marL="1441450" lvl="3" indent="-342900">
              <a:buSzPct val="100000"/>
              <a:buFont typeface="+mj-lt"/>
              <a:buAutoNum type="arabicPeriod"/>
            </a:pPr>
            <a:r>
              <a:rPr lang="en-US" sz="1400" dirty="0"/>
              <a:t>If the student's score is + or - 5 or less points of the average, give a grade of C.</a:t>
            </a:r>
          </a:p>
          <a:p>
            <a:pPr marL="1441450" lvl="3" indent="-342900">
              <a:buSzPct val="100000"/>
              <a:buFont typeface="+mj-lt"/>
              <a:buAutoNum type="arabicPeriod"/>
            </a:pPr>
            <a:r>
              <a:rPr lang="en-US" sz="1400" dirty="0"/>
              <a:t>If the grade is more than 5 points but less than 15 points above (or below) the average, give a grade of B (D).</a:t>
            </a:r>
          </a:p>
          <a:p>
            <a:pPr marL="1441450" lvl="3" indent="-342900">
              <a:buSzPct val="100000"/>
              <a:buFont typeface="+mj-lt"/>
              <a:buAutoNum type="arabicPeriod"/>
            </a:pPr>
            <a:r>
              <a:rPr lang="en-US" sz="1400" dirty="0"/>
              <a:t>If the grade is 15 points or more above (or below) the average, give a grade of A (E).</a:t>
            </a:r>
          </a:p>
          <a:p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586806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6 8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Cody Coder  84 100 100 70 100 80 100 65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Harry Houdini  77 68 65 100 96 100 86 100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Harry Potter  100 100 95 91 100 70 71 72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Mad Mulligun  88 96 100 90 93 100 100 100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George Washington  100 72 100 76 82 71 82 98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Abraham Lincoln  93 88 100 100 99 77 76 93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505200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Exam Averages: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Exam  1 average = 90.3    0(A)    2(B)    2(C)    2(D)    0(E)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Exam  2 average = 87.3    0(A)    3(B)    1(C)    0(D)    2(E)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Exam  3 average = 93.3    0(A)    4(B)    1(C)    0(D)    1(E)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Exam  4 average = 87.8    0(A)    2(B)    2(C)    1(D)    1(E)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Exam  5 average = 95.0    0(A)    0(B)    5(C)    1(D)    0(E)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Exam  6 average = 83.0    2(A)    0(B)    1(C)    3(D)    0(E)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Exam  7 average = 85.8    0(A)    2(B)    2(C)    2(D)    0(E)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Exam  8 average = 88.0    0(A)    3(B)    1(C)    0(D)    2(E)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Student Exam Grades: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  Cody Coder     84(D)   100(B)   100(B)    70(E)   100(C)    80(C)   100(B)    65(E)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Harry Houdini     77(D)    68(E)    65(E)   100(B)    96(C)   100(A)    86(C)   100(B)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Harry Potter    100(B)   100(B)    95(C)    91(C)   100(C)    70(D)    71(D)    72(E)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Mad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Mulligun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88(C)    96(B)   100(B)    90(C)    93(C)   100(A)   100(B)   100(B)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George Washington    100(B)    72(E)   100(B)    76(D)    82(D)    71(D)    82(C)    98(B)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Abraham Lincoln     93(C)    88(C)   100(B)   100(B)    99(C)    77(D)    76(D)    93(C)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295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1467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0" y="1586806"/>
            <a:ext cx="4724400" cy="1886993"/>
            <a:chOff x="609600" y="1586805"/>
            <a:chExt cx="4724400" cy="1886993"/>
          </a:xfrm>
        </p:grpSpPr>
        <p:sp>
          <p:nvSpPr>
            <p:cNvPr id="9" name="Rounded Rectangle 8"/>
            <p:cNvSpPr/>
            <p:nvPr/>
          </p:nvSpPr>
          <p:spPr>
            <a:xfrm>
              <a:off x="609600" y="1586805"/>
              <a:ext cx="457200" cy="24199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1981200" y="2971800"/>
              <a:ext cx="3352800" cy="501998"/>
            </a:xfrm>
            <a:prstGeom prst="wedgeRoundRectCallout">
              <a:avLst>
                <a:gd name="adj1" fmla="val -77212"/>
                <a:gd name="adj2" fmla="val -280374"/>
                <a:gd name="adj3" fmla="val 16667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# of Students, # of Exams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55570" y="3886201"/>
            <a:ext cx="2884904" cy="1888299"/>
            <a:chOff x="2612170" y="2900416"/>
            <a:chExt cx="2884904" cy="1888299"/>
          </a:xfrm>
        </p:grpSpPr>
        <p:sp>
          <p:nvSpPr>
            <p:cNvPr id="13" name="Rounded Rectangle 12"/>
            <p:cNvSpPr/>
            <p:nvPr/>
          </p:nvSpPr>
          <p:spPr>
            <a:xfrm>
              <a:off x="3086420" y="4546720"/>
              <a:ext cx="533400" cy="24199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2612170" y="2900416"/>
              <a:ext cx="2884904" cy="573382"/>
            </a:xfrm>
            <a:prstGeom prst="wedgeRoundRectCallout">
              <a:avLst>
                <a:gd name="adj1" fmla="val -26533"/>
                <a:gd name="adj2" fmla="val 238136"/>
                <a:gd name="adj3" fmla="val 16667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Exam #6 Average = 83.0%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Cody's Score = 80% = C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943601" y="18288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…70    75    80    85    90    95    100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086600" y="1417765"/>
            <a:ext cx="1109008" cy="487234"/>
            <a:chOff x="6172200" y="1417765"/>
            <a:chExt cx="1109008" cy="487234"/>
          </a:xfrm>
        </p:grpSpPr>
        <p:sp>
          <p:nvSpPr>
            <p:cNvPr id="16" name="Left Brace 15"/>
            <p:cNvSpPr/>
            <p:nvPr/>
          </p:nvSpPr>
          <p:spPr>
            <a:xfrm rot="5400000">
              <a:off x="6611149" y="1234941"/>
              <a:ext cx="231109" cy="1109008"/>
            </a:xfrm>
            <a:prstGeom prst="leftBrace">
              <a:avLst>
                <a:gd name="adj1" fmla="val 54927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49612" y="1417765"/>
              <a:ext cx="166712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7E98C6-8D54-426B-B6A2-86C47C31AC55}"/>
              </a:ext>
            </a:extLst>
          </p:cNvPr>
          <p:cNvGrpSpPr/>
          <p:nvPr/>
        </p:nvGrpSpPr>
        <p:grpSpPr>
          <a:xfrm>
            <a:off x="6149148" y="2118235"/>
            <a:ext cx="2994852" cy="520965"/>
            <a:chOff x="5234748" y="2118234"/>
            <a:chExt cx="2994852" cy="520965"/>
          </a:xfrm>
        </p:grpSpPr>
        <p:sp>
          <p:nvSpPr>
            <p:cNvPr id="18" name="Left Brace 17"/>
            <p:cNvSpPr/>
            <p:nvPr/>
          </p:nvSpPr>
          <p:spPr>
            <a:xfrm rot="16200000" flipV="1">
              <a:off x="5586689" y="1766293"/>
              <a:ext cx="233570" cy="937451"/>
            </a:xfrm>
            <a:prstGeom prst="leftBrace">
              <a:avLst>
                <a:gd name="adj1" fmla="val 54927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38800" y="2362200"/>
              <a:ext cx="166712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0" name="Left Brace 19"/>
            <p:cNvSpPr/>
            <p:nvPr/>
          </p:nvSpPr>
          <p:spPr>
            <a:xfrm rot="16200000" flipV="1">
              <a:off x="7639111" y="1761315"/>
              <a:ext cx="232586" cy="948392"/>
            </a:xfrm>
            <a:prstGeom prst="leftBrace">
              <a:avLst>
                <a:gd name="adj1" fmla="val 54927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94712" y="2362200"/>
              <a:ext cx="153888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A04D4F-5F4A-409F-89C2-B45E94EB74F1}"/>
              </a:ext>
            </a:extLst>
          </p:cNvPr>
          <p:cNvGrpSpPr/>
          <p:nvPr/>
        </p:nvGrpSpPr>
        <p:grpSpPr>
          <a:xfrm>
            <a:off x="5832878" y="1417766"/>
            <a:ext cx="3574244" cy="411035"/>
            <a:chOff x="4918478" y="1417765"/>
            <a:chExt cx="3574244" cy="411035"/>
          </a:xfrm>
        </p:grpSpPr>
        <p:sp>
          <p:nvSpPr>
            <p:cNvPr id="22" name="Rectangle 21"/>
            <p:cNvSpPr/>
            <p:nvPr/>
          </p:nvSpPr>
          <p:spPr>
            <a:xfrm>
              <a:off x="5116736" y="1417765"/>
              <a:ext cx="153888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4918478" y="1828800"/>
              <a:ext cx="26312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 flipH="1">
              <a:off x="8229600" y="1417765"/>
              <a:ext cx="153888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8229600" y="1828800"/>
              <a:ext cx="26312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349666" y="1973580"/>
            <a:ext cx="605935" cy="769400"/>
            <a:chOff x="6466861" y="2034634"/>
            <a:chExt cx="605935" cy="769400"/>
          </a:xfrm>
        </p:grpSpPr>
        <p:sp>
          <p:nvSpPr>
            <p:cNvPr id="32" name="Rectangle 31"/>
            <p:cNvSpPr/>
            <p:nvPr/>
          </p:nvSpPr>
          <p:spPr>
            <a:xfrm>
              <a:off x="6466861" y="2434702"/>
              <a:ext cx="605935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/>
                <a:t>Exam #6</a:t>
              </a:r>
            </a:p>
            <a:p>
              <a:pPr algn="ctr"/>
              <a:r>
                <a:rPr lang="en-US" sz="1200" dirty="0"/>
                <a:t>Average</a:t>
              </a:r>
            </a:p>
          </p:txBody>
        </p:sp>
        <p:cxnSp>
          <p:nvCxnSpPr>
            <p:cNvPr id="35" name="Straight Arrow Connector 34"/>
            <p:cNvCxnSpPr>
              <a:stCxn id="32" idx="0"/>
            </p:cNvCxnSpPr>
            <p:nvPr/>
          </p:nvCxnSpPr>
          <p:spPr>
            <a:xfrm flipV="1">
              <a:off x="6769829" y="2034634"/>
              <a:ext cx="0" cy="4000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048000" y="4636816"/>
            <a:ext cx="3570704" cy="895689"/>
            <a:chOff x="1926370" y="2429829"/>
            <a:chExt cx="3570704" cy="895689"/>
          </a:xfrm>
        </p:grpSpPr>
        <p:sp>
          <p:nvSpPr>
            <p:cNvPr id="36" name="Rounded Rectangle 35"/>
            <p:cNvSpPr/>
            <p:nvPr/>
          </p:nvSpPr>
          <p:spPr>
            <a:xfrm>
              <a:off x="1926370" y="2429829"/>
              <a:ext cx="533400" cy="24199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2612170" y="2900416"/>
              <a:ext cx="2884904" cy="425102"/>
            </a:xfrm>
            <a:prstGeom prst="wedgeRoundRectCallout">
              <a:avLst>
                <a:gd name="adj1" fmla="val -55080"/>
                <a:gd name="adj2" fmla="val -112595"/>
                <a:gd name="adj3" fmla="val 16667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Exam #6 Average = 83.0%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30617" y="6074995"/>
            <a:ext cx="4132382" cy="689849"/>
            <a:chOff x="-409846" y="4546720"/>
            <a:chExt cx="4132382" cy="689849"/>
          </a:xfrm>
        </p:grpSpPr>
        <p:sp>
          <p:nvSpPr>
            <p:cNvPr id="40" name="Rounded Rectangle 39"/>
            <p:cNvSpPr/>
            <p:nvPr/>
          </p:nvSpPr>
          <p:spPr>
            <a:xfrm>
              <a:off x="3086419" y="4546720"/>
              <a:ext cx="636117" cy="24199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ular Callout 40"/>
            <p:cNvSpPr/>
            <p:nvPr/>
          </p:nvSpPr>
          <p:spPr>
            <a:xfrm>
              <a:off x="-409846" y="4663187"/>
              <a:ext cx="2884904" cy="573382"/>
            </a:xfrm>
            <a:prstGeom prst="wedgeRoundRectCallout">
              <a:avLst>
                <a:gd name="adj1" fmla="val 71553"/>
                <a:gd name="adj2" fmla="val -39867"/>
                <a:gd name="adj3" fmla="val 16667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Exam #7 Average = 85.8%</a:t>
              </a:r>
            </a:p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Mad's</a:t>
              </a:r>
              <a:r>
                <a:rPr lang="en-US" sz="1600" dirty="0">
                  <a:solidFill>
                    <a:schemeClr val="tx1"/>
                  </a:solidFill>
                </a:rPr>
                <a:t> Score = 100% =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0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8812851-FBC0-4021-A794-C56A172FF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58" y="816864"/>
            <a:ext cx="8041982" cy="5687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A62AE6-22E0-4615-BA16-5B5A1CE90BC0}"/>
              </a:ext>
            </a:extLst>
          </p:cNvPr>
          <p:cNvSpPr/>
          <p:nvPr/>
        </p:nvSpPr>
        <p:spPr>
          <a:xfrm>
            <a:off x="4401312" y="2487168"/>
            <a:ext cx="5510784" cy="5852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E732E-4EA7-4BEC-952E-735FE54AB18C}"/>
              </a:ext>
            </a:extLst>
          </p:cNvPr>
          <p:cNvSpPr txBox="1"/>
          <p:nvPr/>
        </p:nvSpPr>
        <p:spPr>
          <a:xfrm>
            <a:off x="6326472" y="2693241"/>
            <a:ext cx="3158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inputFile.txt outputFile.txt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BA3DC-3BB6-7A76-F9FE-8B5E74B53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738187"/>
            <a:ext cx="78867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4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Multi-dimensional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057" y="1277644"/>
            <a:ext cx="9978067" cy="1298541"/>
          </a:xfrm>
        </p:spPr>
        <p:txBody>
          <a:bodyPr/>
          <a:lstStyle/>
          <a:p>
            <a:r>
              <a:rPr lang="en-US" sz="2000" dirty="0"/>
              <a:t>A stack allocated array would be a great object for storing data, but...</a:t>
            </a:r>
          </a:p>
          <a:p>
            <a:pPr lvl="1"/>
            <a:r>
              <a:rPr lang="en-US" sz="1600" dirty="0"/>
              <a:t>C++ does not allow a stack allocated array whose size is not constant.</a:t>
            </a:r>
          </a:p>
          <a:p>
            <a:pPr lvl="1"/>
            <a:r>
              <a:rPr lang="en-US" sz="1600" dirty="0"/>
              <a:t>Stack allocated arrays are </a:t>
            </a:r>
            <a:r>
              <a:rPr lang="en-US" sz="1600" b="1" u="sng" dirty="0"/>
              <a:t>l-value contiguous data structures</a:t>
            </a:r>
            <a:r>
              <a:rPr lang="en-US" sz="1600" dirty="0"/>
              <a:t>.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Array size </a:t>
            </a:r>
            <a:r>
              <a:rPr lang="en-US" sz="1600" b="1" u="sng" dirty="0"/>
              <a:t>MUST</a:t>
            </a:r>
            <a:r>
              <a:rPr lang="en-US" sz="1600" dirty="0"/>
              <a:t> be known at compile time.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42050"/>
              </p:ext>
            </p:extLst>
          </p:nvPr>
        </p:nvGraphicFramePr>
        <p:xfrm>
          <a:off x="7343724" y="2323601"/>
          <a:ext cx="3200400" cy="1417320"/>
        </p:xfrm>
        <a:graphic>
          <a:graphicData uri="http://schemas.openxmlformats.org/drawingml/2006/table">
            <a:tbl>
              <a:tblPr bandRow="1">
                <a:tableStyleId>{18603FDC-E32A-4AB5-989C-0864C3EAD2B8}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a[0][0]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a[0][1]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a[0][2]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a[0][3]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a[0][4]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a[1][0]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a[1][1]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a[1][2]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a[1][3]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a[1][4]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a[2][0]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a[2][1]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a[2][2]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a[2][3]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a[2][4]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a[3][0]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a[3][1]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a[3][2]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a[3][3]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a[3][4]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459299E-A366-47D8-8049-9FE818DC5B78}"/>
              </a:ext>
            </a:extLst>
          </p:cNvPr>
          <p:cNvSpPr txBox="1"/>
          <p:nvPr/>
        </p:nvSpPr>
        <p:spPr>
          <a:xfrm>
            <a:off x="956733" y="3231712"/>
            <a:ext cx="42672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int main(int </a:t>
            </a:r>
            <a:r>
              <a:rPr lang="en-US" b="1" dirty="0" err="1">
                <a:latin typeface="Consolas" panose="020B0609020204030204" pitchFamily="49" charset="0"/>
              </a:rPr>
              <a:t>argc</a:t>
            </a:r>
            <a:r>
              <a:rPr lang="en-US" b="1" dirty="0">
                <a:latin typeface="Consolas" panose="020B0609020204030204" pitchFamily="49" charset="0"/>
              </a:rPr>
              <a:t>, char* </a:t>
            </a:r>
            <a:r>
              <a:rPr lang="en-US" b="1" dirty="0" err="1">
                <a:latin typeface="Consolas" panose="020B0609020204030204" pitchFamily="49" charset="0"/>
              </a:rPr>
              <a:t>argv</a:t>
            </a:r>
            <a:r>
              <a:rPr lang="en-US" b="1" dirty="0">
                <a:latin typeface="Consolas" panose="020B0609020204030204" pitchFamily="49" charset="0"/>
              </a:rPr>
              <a:t>[])</a:t>
            </a: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int rows, cols;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string line = "4 5";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istringstream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iss</a:t>
            </a:r>
            <a:r>
              <a:rPr lang="en-US" b="1" dirty="0">
                <a:latin typeface="Consolas" panose="020B0609020204030204" pitchFamily="49" charset="0"/>
              </a:rPr>
              <a:t>(line);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iss</a:t>
            </a:r>
            <a:r>
              <a:rPr lang="en-US" b="1" dirty="0">
                <a:latin typeface="Consolas" panose="020B0609020204030204" pitchFamily="49" charset="0"/>
              </a:rPr>
              <a:t> &gt;&gt; rows &gt;&gt; cols;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int a[rows][cols];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a[3][4] = 100;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B9870581-E5E8-414C-917D-4283C2B99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96" y="5487515"/>
            <a:ext cx="6427081" cy="1200329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70749A-65D0-4ED6-AE41-F7A6C4A49E0F}"/>
              </a:ext>
            </a:extLst>
          </p:cNvPr>
          <p:cNvSpPr txBox="1">
            <a:spLocks/>
          </p:cNvSpPr>
          <p:nvPr/>
        </p:nvSpPr>
        <p:spPr bwMode="auto">
          <a:xfrm>
            <a:off x="566057" y="2569042"/>
            <a:ext cx="8982593" cy="58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2000" dirty="0"/>
              <a:t>Let's try:</a:t>
            </a:r>
          </a:p>
        </p:txBody>
      </p:sp>
    </p:spTree>
    <p:extLst>
      <p:ext uri="{BB962C8B-B14F-4D97-AF65-F5344CB8AC3E}">
        <p14:creationId xmlns:p14="http://schemas.microsoft.com/office/powerpoint/2010/main" val="7510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animBg="1"/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Multi-dimensional Arrays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59299E-A366-47D8-8049-9FE818DC5B78}"/>
              </a:ext>
            </a:extLst>
          </p:cNvPr>
          <p:cNvSpPr txBox="1"/>
          <p:nvPr/>
        </p:nvSpPr>
        <p:spPr>
          <a:xfrm>
            <a:off x="956734" y="3233529"/>
            <a:ext cx="55626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int main(int </a:t>
            </a:r>
            <a:r>
              <a:rPr lang="en-US" b="1" dirty="0" err="1">
                <a:latin typeface="Consolas" panose="020B0609020204030204" pitchFamily="49" charset="0"/>
              </a:rPr>
              <a:t>argc</a:t>
            </a:r>
            <a:r>
              <a:rPr lang="en-US" b="1" dirty="0">
                <a:latin typeface="Consolas" panose="020B0609020204030204" pitchFamily="49" charset="0"/>
              </a:rPr>
              <a:t>, char* </a:t>
            </a:r>
            <a:r>
              <a:rPr lang="en-US" b="1" dirty="0" err="1">
                <a:latin typeface="Consolas" panose="020B0609020204030204" pitchFamily="49" charset="0"/>
              </a:rPr>
              <a:t>argv</a:t>
            </a:r>
            <a:r>
              <a:rPr lang="en-US" b="1" dirty="0">
                <a:latin typeface="Consolas" panose="020B0609020204030204" pitchFamily="49" charset="0"/>
              </a:rPr>
              <a:t>[])</a:t>
            </a: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int rows, cols;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string line = "4 5";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istringstream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iss</a:t>
            </a:r>
            <a:r>
              <a:rPr lang="en-US" b="1" dirty="0">
                <a:latin typeface="Consolas" panose="020B0609020204030204" pitchFamily="49" charset="0"/>
              </a:rPr>
              <a:t>(line);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iss</a:t>
            </a:r>
            <a:r>
              <a:rPr lang="en-US" b="1" dirty="0">
                <a:latin typeface="Consolas" panose="020B0609020204030204" pitchFamily="49" charset="0"/>
              </a:rPr>
              <a:t> &gt;&gt; rows &gt;&gt; cols;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int (*a)[cols] = new int[rows][cols];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a[3][4] = 100;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8CAF2AE-E91D-4849-B267-E9176ADBB1A4}"/>
              </a:ext>
            </a:extLst>
          </p:cNvPr>
          <p:cNvSpPr/>
          <p:nvPr/>
        </p:nvSpPr>
        <p:spPr>
          <a:xfrm>
            <a:off x="5646446" y="3613182"/>
            <a:ext cx="4038600" cy="696546"/>
          </a:xfrm>
          <a:prstGeom prst="wedgeRoundRectCallout">
            <a:avLst>
              <a:gd name="adj1" fmla="val -73613"/>
              <a:gd name="adj2" fmla="val 13779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 C2440: 'initializing': cannot convert from 'int (*)[1]' to 'int (*)[cols]'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DBBA2F-0B61-415A-B325-ADAC4CF865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5171" y="1277644"/>
            <a:ext cx="9978067" cy="1642979"/>
          </a:xfrm>
        </p:spPr>
        <p:txBody>
          <a:bodyPr/>
          <a:lstStyle/>
          <a:p>
            <a:r>
              <a:rPr lang="en-US" sz="2000" dirty="0"/>
              <a:t>A stack allocated array would be a great object for storing data, but...</a:t>
            </a:r>
          </a:p>
          <a:p>
            <a:pPr lvl="1"/>
            <a:r>
              <a:rPr lang="en-US" sz="1600" dirty="0"/>
              <a:t>C++ does not allow a stack allocated array whose size is not constant.</a:t>
            </a:r>
          </a:p>
          <a:p>
            <a:pPr lvl="1"/>
            <a:r>
              <a:rPr lang="en-US" sz="1600" dirty="0"/>
              <a:t>Stack allocated arrays are </a:t>
            </a:r>
            <a:r>
              <a:rPr lang="en-US" sz="1600" b="1" u="sng" dirty="0"/>
              <a:t>l-value contiguous data structures</a:t>
            </a:r>
            <a:r>
              <a:rPr lang="en-US" sz="1600" dirty="0"/>
              <a:t>.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Array size </a:t>
            </a:r>
            <a:r>
              <a:rPr lang="en-US" sz="1600" b="1" u="sng" dirty="0"/>
              <a:t>MUST</a:t>
            </a:r>
            <a:r>
              <a:rPr lang="en-US" sz="1600" dirty="0"/>
              <a:t> be known at compile time.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en-US" sz="2000" dirty="0"/>
              <a:t>Or this:</a:t>
            </a:r>
          </a:p>
        </p:txBody>
      </p:sp>
    </p:spTree>
    <p:extLst>
      <p:ext uri="{BB962C8B-B14F-4D97-AF65-F5344CB8AC3E}">
        <p14:creationId xmlns:p14="http://schemas.microsoft.com/office/powerpoint/2010/main" val="14525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Multi-dimensional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5171" y="1277644"/>
            <a:ext cx="10065206" cy="1790588"/>
          </a:xfrm>
        </p:spPr>
        <p:txBody>
          <a:bodyPr/>
          <a:lstStyle/>
          <a:p>
            <a:r>
              <a:rPr lang="en-US" sz="2000" dirty="0"/>
              <a:t>Since C++ does not allow a stack allocated array of variable size, we need to dynamically allocate memory for the array.</a:t>
            </a:r>
          </a:p>
          <a:p>
            <a:pPr lvl="1"/>
            <a:r>
              <a:rPr lang="en-US" sz="1800" dirty="0"/>
              <a:t>Dynamic arrays use pointers.</a:t>
            </a:r>
          </a:p>
          <a:p>
            <a:pPr lvl="1">
              <a:spcBef>
                <a:spcPts val="400"/>
              </a:spcBef>
            </a:pPr>
            <a:r>
              <a:rPr lang="en-US" sz="1800" dirty="0"/>
              <a:t>Memory for a dynamic array comes from the heap.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Consider the following: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59299E-A366-47D8-8049-9FE818DC5B78}"/>
              </a:ext>
            </a:extLst>
          </p:cNvPr>
          <p:cNvSpPr txBox="1"/>
          <p:nvPr/>
        </p:nvSpPr>
        <p:spPr>
          <a:xfrm>
            <a:off x="960120" y="3157478"/>
            <a:ext cx="55626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int main(int </a:t>
            </a:r>
            <a:r>
              <a:rPr lang="en-US" b="1" dirty="0" err="1">
                <a:latin typeface="Consolas" panose="020B0609020204030204" pitchFamily="49" charset="0"/>
              </a:rPr>
              <a:t>argc</a:t>
            </a:r>
            <a:r>
              <a:rPr lang="en-US" b="1" dirty="0">
                <a:latin typeface="Consolas" panose="020B0609020204030204" pitchFamily="49" charset="0"/>
              </a:rPr>
              <a:t>, char* </a:t>
            </a:r>
            <a:r>
              <a:rPr lang="en-US" b="1" dirty="0" err="1">
                <a:latin typeface="Consolas" panose="020B0609020204030204" pitchFamily="49" charset="0"/>
              </a:rPr>
              <a:t>argv</a:t>
            </a:r>
            <a:r>
              <a:rPr lang="en-US" b="1" dirty="0">
                <a:latin typeface="Consolas" panose="020B0609020204030204" pitchFamily="49" charset="0"/>
              </a:rPr>
              <a:t>[])</a:t>
            </a: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int rows, cols;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string line = "4 5";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istringstream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iss</a:t>
            </a:r>
            <a:r>
              <a:rPr lang="en-US" b="1" dirty="0">
                <a:latin typeface="Consolas" panose="020B0609020204030204" pitchFamily="49" charset="0"/>
              </a:rPr>
              <a:t>(line);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</a:rPr>
              <a:t>iss</a:t>
            </a:r>
            <a:r>
              <a:rPr lang="en-US" b="1" dirty="0">
                <a:latin typeface="Consolas" panose="020B0609020204030204" pitchFamily="49" charset="0"/>
              </a:rPr>
              <a:t> &gt;&gt; rows &gt;&gt; cols;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int **a = new int*[rows];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for(int i = 0; i &lt; rows; ++i)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a[i] = new int[cols];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a[3][4] = 100;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2B08EC-5BDF-440F-9109-09AEAA2FD7C8}"/>
              </a:ext>
            </a:extLst>
          </p:cNvPr>
          <p:cNvCxnSpPr>
            <a:cxnSpLocks/>
          </p:cNvCxnSpPr>
          <p:nvPr/>
        </p:nvCxnSpPr>
        <p:spPr>
          <a:xfrm flipV="1">
            <a:off x="4556538" y="4821016"/>
            <a:ext cx="1074805" cy="17520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C0BB1E-E13C-434D-ADC7-01CECAB5F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62583"/>
              </p:ext>
            </p:extLst>
          </p:nvPr>
        </p:nvGraphicFramePr>
        <p:xfrm>
          <a:off x="5587774" y="4771651"/>
          <a:ext cx="73152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982675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nsolas" panose="020B06090202040302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1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nsolas" panose="020B0609020204030204" pitchFamily="49" charset="0"/>
                        </a:rPr>
                        <a:t>a[2]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01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nsolas" panose="020B0609020204030204" pitchFamily="49" charset="0"/>
                        </a:rPr>
                        <a:t>a[3]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9122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B07B1952-DCAB-4992-B42A-19AE529EE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3380"/>
              </p:ext>
            </p:extLst>
          </p:nvPr>
        </p:nvGraphicFramePr>
        <p:xfrm>
          <a:off x="6962777" y="4559751"/>
          <a:ext cx="36576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982675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3267762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05295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127772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6695155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a[0][0]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a[0][1]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a[0][2]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a[0][3]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a[0][4]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6388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484F14-5AF8-4DB9-BBE6-9C41A67DC08F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220047" y="4742631"/>
            <a:ext cx="742730" cy="22477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49F71247-21B3-4B21-AB56-486DFA0F4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33944"/>
              </p:ext>
            </p:extLst>
          </p:nvPr>
        </p:nvGraphicFramePr>
        <p:xfrm>
          <a:off x="6962777" y="5108391"/>
          <a:ext cx="36576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982675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3267762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05295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127772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6695155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a[1][0]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a[1][1]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a[1][2]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a[1][3]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a[1][4]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6388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17DC84-AC63-46F9-BDAA-2BB306B178DD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220047" y="5291271"/>
            <a:ext cx="74273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BC9EC8F9-C2C4-4AED-986C-0C1312D33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81708"/>
              </p:ext>
            </p:extLst>
          </p:nvPr>
        </p:nvGraphicFramePr>
        <p:xfrm>
          <a:off x="6962777" y="5657030"/>
          <a:ext cx="36576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982675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3267762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05295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127772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6695155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a[2][0]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a[2][1]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a[2][2]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a[2][3]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a[2][4]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638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2C28D3-047A-4A80-8208-A3DADFCFE8F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220047" y="5698923"/>
            <a:ext cx="742730" cy="1409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1700FF5F-588C-4892-83D3-76AA6F88C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16851"/>
              </p:ext>
            </p:extLst>
          </p:nvPr>
        </p:nvGraphicFramePr>
        <p:xfrm>
          <a:off x="6962777" y="6205670"/>
          <a:ext cx="36576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982675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3267762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05295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127772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6695155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a[3][0]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a[3][1]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a[3][2]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a[3][3]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 panose="020B0609020204030204" pitchFamily="49" charset="0"/>
                        </a:rPr>
                        <a:t>a[3][4]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6388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CDAE5D-B3E0-46B3-975A-FC0A19B8D3F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6220047" y="6022790"/>
            <a:ext cx="742730" cy="36576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FA7B7E8-F554-44DA-B704-A93DCB3E0546}"/>
              </a:ext>
            </a:extLst>
          </p:cNvPr>
          <p:cNvSpPr/>
          <p:nvPr/>
        </p:nvSpPr>
        <p:spPr>
          <a:xfrm>
            <a:off x="1770185" y="5896708"/>
            <a:ext cx="3798277" cy="593840"/>
          </a:xfrm>
          <a:custGeom>
            <a:avLst/>
            <a:gdLst>
              <a:gd name="connsiteX0" fmla="*/ 0 w 3798277"/>
              <a:gd name="connsiteY0" fmla="*/ 0 h 593840"/>
              <a:gd name="connsiteX1" fmla="*/ 2614246 w 3798277"/>
              <a:gd name="connsiteY1" fmla="*/ 586154 h 593840"/>
              <a:gd name="connsiteX2" fmla="*/ 3798277 w 3798277"/>
              <a:gd name="connsiteY2" fmla="*/ 281354 h 59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8277" h="593840">
                <a:moveTo>
                  <a:pt x="0" y="0"/>
                </a:moveTo>
                <a:cubicBezTo>
                  <a:pt x="990600" y="269631"/>
                  <a:pt x="1981200" y="539262"/>
                  <a:pt x="2614246" y="586154"/>
                </a:cubicBezTo>
                <a:cubicBezTo>
                  <a:pt x="3247292" y="633046"/>
                  <a:pt x="3522784" y="457200"/>
                  <a:pt x="3798277" y="28135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492597-4B2D-46AB-B3D8-496E8C383A13}"/>
              </a:ext>
            </a:extLst>
          </p:cNvPr>
          <p:cNvSpPr/>
          <p:nvPr/>
        </p:nvSpPr>
        <p:spPr>
          <a:xfrm>
            <a:off x="2170323" y="5883007"/>
            <a:ext cx="7932144" cy="915560"/>
          </a:xfrm>
          <a:custGeom>
            <a:avLst/>
            <a:gdLst>
              <a:gd name="connsiteX0" fmla="*/ 0 w 7932144"/>
              <a:gd name="connsiteY0" fmla="*/ 0 h 973128"/>
              <a:gd name="connsiteX1" fmla="*/ 6158429 w 7932144"/>
              <a:gd name="connsiteY1" fmla="*/ 936434 h 973128"/>
              <a:gd name="connsiteX2" fmla="*/ 7932144 w 7932144"/>
              <a:gd name="connsiteY2" fmla="*/ 694063 h 9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2144" h="973128">
                <a:moveTo>
                  <a:pt x="0" y="0"/>
                </a:moveTo>
                <a:cubicBezTo>
                  <a:pt x="2418202" y="410378"/>
                  <a:pt x="4836405" y="820757"/>
                  <a:pt x="6158429" y="936434"/>
                </a:cubicBezTo>
                <a:cubicBezTo>
                  <a:pt x="7480453" y="1052111"/>
                  <a:pt x="7706298" y="873087"/>
                  <a:pt x="7932144" y="694063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</TotalTime>
  <Words>3663</Words>
  <Application>Microsoft Office PowerPoint</Application>
  <PresentationFormat>Custom</PresentationFormat>
  <Paragraphs>450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Calibri</vt:lpstr>
      <vt:lpstr>Comic Sans MS</vt:lpstr>
      <vt:lpstr>Consolas</vt:lpstr>
      <vt:lpstr>Tw Cen MT</vt:lpstr>
      <vt:lpstr>Wingdings</vt:lpstr>
      <vt:lpstr>CS 235 Theme</vt:lpstr>
      <vt:lpstr>PowerPoint Presentation</vt:lpstr>
      <vt:lpstr>Tip #06: Pointer Variable Declaration</vt:lpstr>
      <vt:lpstr>PowerPoint Presentation</vt:lpstr>
      <vt:lpstr>Lab 01 - Grades</vt:lpstr>
      <vt:lpstr>Grading</vt:lpstr>
      <vt:lpstr>PowerPoint Presentation</vt:lpstr>
      <vt:lpstr>Dynamic Multi-dimensional Arrays</vt:lpstr>
      <vt:lpstr>Dynamic Multi-dimensional Arrays</vt:lpstr>
      <vt:lpstr>Dynamic Multi-dimensional Arrays</vt:lpstr>
      <vt:lpstr>Lab 01 Questions</vt:lpstr>
      <vt:lpstr>PowerPoint Presentation</vt:lpstr>
      <vt:lpstr>Template Classes</vt:lpstr>
      <vt:lpstr>Strings vs Character Arrays</vt:lpstr>
      <vt:lpstr>PowerPoint Presentation</vt:lpstr>
      <vt:lpstr>Stream Class Hierarchy</vt:lpstr>
      <vt:lpstr>PowerPoint Presentation</vt:lpstr>
      <vt:lpstr>The Software Life Cycle</vt:lpstr>
      <vt:lpstr>Software Development</vt:lpstr>
      <vt:lpstr>Object-Oriented Design</vt:lpstr>
      <vt:lpstr>PowerPoint Presentation</vt:lpstr>
      <vt:lpstr>Abstraction and Information Hiding</vt:lpstr>
      <vt:lpstr>PowerPoint Presentation</vt:lpstr>
      <vt:lpstr>Classes</vt:lpstr>
      <vt:lpstr>Class Access Specifiers</vt:lpstr>
      <vt:lpstr>Friends</vt:lpstr>
      <vt:lpstr>PowerPoint Presentation</vt:lpstr>
      <vt:lpstr>ADTs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84</cp:revision>
  <dcterms:created xsi:type="dcterms:W3CDTF">2020-07-19T21:27:39Z</dcterms:created>
  <dcterms:modified xsi:type="dcterms:W3CDTF">2023-01-11T19:11:57Z</dcterms:modified>
</cp:coreProperties>
</file>